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72" r:id="rId6"/>
    <p:sldId id="264" r:id="rId7"/>
    <p:sldId id="273" r:id="rId8"/>
    <p:sldId id="265" r:id="rId9"/>
    <p:sldId id="266" r:id="rId10"/>
    <p:sldId id="267" r:id="rId11"/>
    <p:sldId id="268" r:id="rId12"/>
    <p:sldId id="274" r:id="rId13"/>
    <p:sldId id="269" r:id="rId14"/>
    <p:sldId id="270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6" autoAdjust="0"/>
    <p:restoredTop sz="86449" autoAdjust="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</c:pie3DChart>
    </c:plotArea>
    <c:legend>
      <c:legendPos val="r"/>
      <c:layout/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0.06897</cdr:y>
    </cdr:from>
    <cdr:to>
      <cdr:x>1</cdr:x>
      <cdr:y>0.98276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duotone>
            <a:prstClr val="black"/>
            <a:schemeClr val="accent1">
              <a:tint val="45000"/>
              <a:satMod val="400000"/>
            </a:schemeClr>
          </a:duotone>
        </a:blip>
        <a:srcRect xmlns:a="http://schemas.openxmlformats.org/drawingml/2006/main" t="21858"/>
        <a:stretch xmlns:a="http://schemas.openxmlformats.org/drawingml/2006/main"/>
      </cdr:blipFill>
      <cdr:spPr>
        <a:xfrm xmlns:a="http://schemas.openxmlformats.org/drawingml/2006/main">
          <a:off x="0" y="288032"/>
          <a:ext cx="4032448" cy="381642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0B0E931-5BE4-41B5-BA7E-71250CA9D2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2939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6E03B916-9C35-4799-8FD4-B7C12D958F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520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C9633-BBB1-426E-B2C2-9CC149AEF211}" type="slidenum">
              <a:rPr lang="ru-RU"/>
              <a:pPr/>
              <a:t>1</a:t>
            </a:fld>
            <a:endParaRPr 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8639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2F8E6-9B4F-42A0-A47A-EB2E6712F767}" type="slidenum">
              <a:rPr lang="ru-RU"/>
              <a:pPr/>
              <a:t>11</a:t>
            </a:fld>
            <a:endParaRPr lang="ru-R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1335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151EAD-74C4-498C-AC5A-A0BB9C660DD7}" type="slidenum">
              <a:rPr lang="ru-RU"/>
              <a:pPr/>
              <a:t>13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61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9F60F-79CA-4C8B-8C01-EE185CF97564}" type="slidenum">
              <a:rPr lang="ru-RU"/>
              <a:pPr/>
              <a:t>14</a:t>
            </a:fld>
            <a:endParaRPr lang="ru-RU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481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0C157-DA17-4A75-907D-EBDDC3341730}" type="slidenum">
              <a:rPr lang="ru-RU"/>
              <a:pPr/>
              <a:t>2</a:t>
            </a:fld>
            <a:endParaRPr lang="ru-RU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909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B2774-37CB-4AE1-B3A1-C2AC9ADC8BC7}" type="slidenum">
              <a:rPr lang="ru-RU"/>
              <a:pPr/>
              <a:t>3</a:t>
            </a:fld>
            <a:endParaRPr 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171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C6EFD-F6A6-4C07-9259-26475B370931}" type="slidenum">
              <a:rPr lang="ru-RU"/>
              <a:pPr/>
              <a:t>4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9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5AF11-D1D1-41DF-8A4A-884904573E71}" type="slidenum">
              <a:rPr lang="ru-RU"/>
              <a:pPr/>
              <a:t>5</a:t>
            </a:fld>
            <a:endParaRPr 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018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7400-60F7-46A6-B61F-5D6AED35D8BD}" type="slidenum">
              <a:rPr lang="ru-RU"/>
              <a:pPr/>
              <a:t>6</a:t>
            </a:fld>
            <a:endParaRPr 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214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23396-8E82-47EB-822D-F6E027D0AC1B}" type="slidenum">
              <a:rPr lang="ru-RU"/>
              <a:pPr/>
              <a:t>8</a:t>
            </a:fld>
            <a:endParaRPr lang="ru-R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342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2CE39-2EF6-4462-9816-0728B0F87847}" type="slidenum">
              <a:rPr lang="ru-RU"/>
              <a:pPr/>
              <a:t>9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5717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08BB9-D5B0-4E70-8BA7-ED429F4C8B63}" type="slidenum">
              <a:rPr lang="ru-RU"/>
              <a:pPr/>
              <a:t>10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0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126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2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012F5E5-C322-48D4-8F9D-94F44EF867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6A7F1-D1A4-4210-8D16-BB65597F48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034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A0AA8-A36A-4AA2-A232-0951DAB11F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82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24863-CFED-4962-A267-019580E6A6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303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25588-B1B0-43EE-B51E-EF4FDCD53D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25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CD2B9-48A3-40F5-B1CF-8F3DA26F6B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380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8816A-3CE6-4D43-B8FE-4F81855B487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534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8A4A3-FAE5-4BC1-A3BC-D54EC7BF09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49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4A370-5CAE-40D1-8A13-BDAE3DF365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323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CB553-A826-4331-B5B6-0FAB502519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122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CD085-5E50-40B9-A345-3EF450104B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38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559F5D9-6FCF-444E-A025-5987CD32623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2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2656"/>
            <a:ext cx="7772400" cy="864096"/>
          </a:xfrm>
        </p:spPr>
        <p:txBody>
          <a:bodyPr/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МДОУ «Детский сад №82 комбинированного вида»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772816"/>
            <a:ext cx="6400800" cy="4680520"/>
          </a:xfrm>
        </p:spPr>
        <p:txBody>
          <a:bodyPr/>
          <a:lstStyle/>
          <a:p>
            <a:endParaRPr lang="ru-RU" sz="4000" dirty="0" smtClean="0">
              <a:latin typeface="Monotype Corsiva" panose="03010101010201010101" pitchFamily="66" charset="0"/>
            </a:endParaRPr>
          </a:p>
          <a:p>
            <a:r>
              <a:rPr lang="ru-RU" sz="4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«Саранск – культурная столица»</a:t>
            </a:r>
          </a:p>
          <a:p>
            <a:pPr algn="l"/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r"/>
            <a:endParaRPr lang="ru-RU" sz="3200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32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Подготовила: воспитатель</a:t>
            </a:r>
          </a:p>
          <a:p>
            <a:pPr algn="r"/>
            <a:r>
              <a:rPr lang="ru-RU" sz="32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Долгова Татьяна Васильевна</a:t>
            </a:r>
          </a:p>
          <a:p>
            <a:pPr algn="l"/>
            <a:endParaRPr lang="ru-RU" sz="3200" dirty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l"/>
            <a:endParaRPr lang="ru-RU" sz="3200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l"/>
            <a:endParaRPr lang="ru-RU" sz="32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      </a:t>
            </a:r>
            <a:r>
              <a:rPr lang="ru-RU" dirty="0" smtClean="0">
                <a:latin typeface="Monotype Corsiva" panose="03010101010201010101" pitchFamily="66" charset="0"/>
              </a:rPr>
              <a:t>Наши работы  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9" y="1310032"/>
            <a:ext cx="5133271" cy="366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user\Desktop\DSCN05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381"/>
          <a:stretch/>
        </p:blipFill>
        <p:spPr bwMode="auto">
          <a:xfrm>
            <a:off x="4716016" y="3717032"/>
            <a:ext cx="4248472" cy="30243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3568" y="620688"/>
            <a:ext cx="7772400" cy="1152128"/>
          </a:xfrm>
        </p:spPr>
        <p:txBody>
          <a:bodyPr/>
          <a:lstStyle/>
          <a:p>
            <a:r>
              <a:rPr lang="ru-RU" sz="4400" dirty="0" smtClean="0">
                <a:latin typeface="Monotype Corsiva" panose="03010101010201010101" pitchFamily="66" charset="0"/>
              </a:rPr>
              <a:t>Экскурсии, и не только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9592" y="3639839"/>
            <a:ext cx="6400800" cy="1752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657" y="3140968"/>
            <a:ext cx="4464685" cy="316801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35305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В театре Оперы и балета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C:\Users\user\Desktop\DSCN04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4140093" cy="26550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user\Desktop\DSCN043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744416" cy="30370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846830" cy="30670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88225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896544" cy="36724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392295" cy="32064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Праздники и развлечения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2" y="1336684"/>
            <a:ext cx="4977899" cy="32469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4104456" cy="33668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Предметно- развивающая среда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39" y="2699161"/>
            <a:ext cx="4777361" cy="41588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3772"/>
            <a:ext cx="4464496" cy="42484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3270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Новая папка (4)\DSC0252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96" b="13082"/>
          <a:stretch/>
        </p:blipFill>
        <p:spPr bwMode="auto">
          <a:xfrm>
            <a:off x="251520" y="332656"/>
            <a:ext cx="4752528" cy="3629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21"/>
          <a:stretch/>
        </p:blipFill>
        <p:spPr bwMode="auto">
          <a:xfrm>
            <a:off x="4067944" y="2996952"/>
            <a:ext cx="4909778" cy="36724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69649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74710"/>
            <a:ext cx="4634086" cy="29151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</p:pic>
      <p:pic>
        <p:nvPicPr>
          <p:cNvPr id="5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7" t="11990" b="20775"/>
          <a:stretch>
            <a:fillRect/>
          </a:stretch>
        </p:blipFill>
        <p:spPr bwMode="auto">
          <a:xfrm>
            <a:off x="251520" y="260648"/>
            <a:ext cx="5292353" cy="33495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382580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181600" cy="34686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76737" cy="31765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64491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Работа с родителями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C:\Users\user\Desktop\DSC0230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429125" cy="33216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69860"/>
            <a:ext cx="4153347" cy="30998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49848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743575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Цель:</a:t>
            </a:r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Р</a:t>
            </a:r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азвитие  морально – духовной личности ребенка в </a:t>
            </a: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ходе ознакомления, обобщения, систематизации и обогащения знаний о родном городе Саранске, его достопримечательностях, памятниках культуры, традициях и обычаях мордовского народа.</a:t>
            </a:r>
            <a:b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/>
            </a:r>
            <a:b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itchFamily="66" charset="0"/>
              </a:rPr>
            </a:br>
            <a:r>
              <a:rPr lang="ru-RU" sz="3200" i="1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3200" i="1" dirty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3200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Диагностические данные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март 2016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/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Высокий уровень</a:t>
            </a:r>
            <a:r>
              <a:rPr lang="ru-RU" sz="2800" dirty="0" smtClean="0"/>
              <a:t> - </a:t>
            </a:r>
            <a:r>
              <a:rPr lang="ru-RU" sz="2800" dirty="0" smtClean="0">
                <a:latin typeface="Monotype Corsiva" panose="03010101010201010101" pitchFamily="66" charset="0"/>
              </a:rPr>
              <a:t>43%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Средний уровень  - 52%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Низкий уровень -  5%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547094544"/>
              </p:ext>
            </p:extLst>
          </p:nvPr>
        </p:nvGraphicFramePr>
        <p:xfrm>
          <a:off x="395536" y="1916832"/>
          <a:ext cx="432048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81046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Выводы: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    В ходе комплексной работы при ознакомлении, обогащении, обобщении и систематизации знаний о родном городе Саранске, его достопримечательностей, памятниках культуры, традициях и обычаях мордовского народа происходит развитие и воспитание морально – духовных качеств детей.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633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755576" y="1628800"/>
            <a:ext cx="7772400" cy="1828800"/>
          </a:xfrm>
        </p:spPr>
        <p:txBody>
          <a:bodyPr/>
          <a:lstStyle/>
          <a:p>
            <a:r>
              <a:rPr lang="ru-RU" sz="6000" dirty="0" smtClean="0">
                <a:latin typeface="Monotype Corsiva" panose="03010101010201010101" pitchFamily="66" charset="0"/>
              </a:rPr>
              <a:t/>
            </a:r>
            <a:br>
              <a:rPr lang="ru-RU" sz="6000" dirty="0" smtClean="0">
                <a:latin typeface="Monotype Corsiva" panose="03010101010201010101" pitchFamily="66" charset="0"/>
              </a:rPr>
            </a:br>
            <a:r>
              <a:rPr lang="ru-RU" sz="6000" dirty="0">
                <a:latin typeface="Monotype Corsiva" panose="03010101010201010101" pitchFamily="66" charset="0"/>
              </a:rPr>
              <a:t/>
            </a:r>
            <a:br>
              <a:rPr lang="ru-RU" sz="6000" dirty="0">
                <a:latin typeface="Monotype Corsiva" panose="03010101010201010101" pitchFamily="66" charset="0"/>
              </a:rPr>
            </a:br>
            <a:r>
              <a:rPr lang="ru-RU" sz="6000" dirty="0" smtClean="0">
                <a:latin typeface="Monotype Corsiva" panose="03010101010201010101" pitchFamily="66" charset="0"/>
              </a:rPr>
              <a:t/>
            </a:r>
            <a:br>
              <a:rPr lang="ru-RU" sz="6000" dirty="0" smtClean="0">
                <a:latin typeface="Monotype Corsiva" panose="03010101010201010101" pitchFamily="66" charset="0"/>
              </a:rPr>
            </a:br>
            <a:r>
              <a:rPr lang="ru-RU" sz="6000" dirty="0">
                <a:latin typeface="Monotype Corsiva" panose="03010101010201010101" pitchFamily="66" charset="0"/>
              </a:rPr>
              <a:t/>
            </a:r>
            <a:br>
              <a:rPr lang="ru-RU" sz="6000" dirty="0">
                <a:latin typeface="Monotype Corsiva" panose="03010101010201010101" pitchFamily="66" charset="0"/>
              </a:rPr>
            </a:br>
            <a:r>
              <a:rPr lang="ru-RU" sz="6000" dirty="0" smtClean="0">
                <a:latin typeface="Monotype Corsiva" panose="03010101010201010101" pitchFamily="66" charset="0"/>
              </a:rPr>
              <a:t/>
            </a:r>
            <a:br>
              <a:rPr lang="ru-RU" sz="6000" dirty="0" smtClean="0"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1403648" y="1484784"/>
            <a:ext cx="6400800" cy="3984848"/>
          </a:xfrm>
        </p:spPr>
        <p:txBody>
          <a:bodyPr/>
          <a:lstStyle/>
          <a:p>
            <a:pPr marL="0" indent="0" algn="ctr">
              <a:buNone/>
            </a:pPr>
            <a:endParaRPr lang="ru-RU" sz="4400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800" dirty="0" smtClean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597150"/>
            <a:ext cx="71453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6786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803" y="548680"/>
            <a:ext cx="8229600" cy="4530725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44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Актуальность</a:t>
            </a:r>
            <a:r>
              <a:rPr lang="ru-RU" sz="4400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темы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sz="4400" i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Актуальность характеризуется тем, что одним из ведущих факторов формирования исторического и патриотического сознания </a:t>
            </a:r>
            <a:r>
              <a:rPr lang="ru-RU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детей </a:t>
            </a:r>
            <a:r>
              <a:rPr lang="ru-RU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является их ознакомление с историей </a:t>
            </a:r>
            <a:r>
              <a:rPr lang="ru-RU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, культурой родного </a:t>
            </a:r>
            <a:r>
              <a:rPr lang="ru-RU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края.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 Необходимость развития интересов дошкольников в этой области связана с социальным запросом общества: чем полнее, глубже, содержательнее будут знания детей о родном крае и его лучших людях, традициях, тем более действенными окажутся они в воспитании любви к нашей Родине.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Задачи 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36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Arial" charset="0"/>
              </a:rPr>
              <a:t>Ознакомление с культурным наследием города Саранска</a:t>
            </a:r>
            <a:endParaRPr lang="ru-RU" sz="3600" i="1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ru-RU" sz="36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Arial" charset="0"/>
              </a:rPr>
              <a:t>Формирование представлений о духовной культуре мордовского народа</a:t>
            </a:r>
            <a:endParaRPr lang="ru-RU" sz="3600" i="1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ru-RU" sz="36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Arial" charset="0"/>
              </a:rPr>
              <a:t>Развитие бережного и сознательного отношения к родному городу (достопримечательностям, культуре)</a:t>
            </a:r>
            <a:endParaRPr lang="ru-RU" sz="3600" i="1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ru-RU" sz="36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Arial" charset="0"/>
              </a:rPr>
              <a:t>Воспитание  чувства любви и гордости к своей малой Родине</a:t>
            </a:r>
            <a:endParaRPr lang="ru-RU" sz="3600" i="1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ru-RU" sz="3600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Формы работы: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Разработка и проведение комплексных занятий с детьми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Целевые экскурсии по памятным местам, достопримечательностям родного города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Обогащение предметно – пространственной среды развивающим и дидактическим материалом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Работа с родителями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10815"/>
            <a:ext cx="8229600" cy="1139825"/>
          </a:xfrm>
        </p:spPr>
        <p:txBody>
          <a:bodyPr/>
          <a:lstStyle/>
          <a:p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r>
              <a:rPr lang="ru-RU" sz="5400" dirty="0">
                <a:latin typeface="Monotype Corsiva" pitchFamily="66" charset="0"/>
              </a:rPr>
              <a:t/>
            </a:r>
            <a:br>
              <a:rPr lang="ru-RU" sz="5400" dirty="0">
                <a:latin typeface="Monotype Corsiva" pitchFamily="66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980728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Необходимые </a:t>
            </a:r>
            <a:r>
              <a:rPr lang="ru-RU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условия реализации </a:t>
            </a:r>
            <a:r>
              <a:rPr lang="ru-RU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проекта:</a:t>
            </a: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интерес </a:t>
            </a: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детей и родителей</a:t>
            </a:r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;</a:t>
            </a:r>
          </a:p>
          <a:p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	</a:t>
            </a:r>
            <a:endParaRPr lang="ru-RU" sz="3200" i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методические </a:t>
            </a: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разработки,</a:t>
            </a:r>
          </a:p>
          <a:p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	</a:t>
            </a:r>
            <a:endParaRPr lang="ru-RU" sz="3200" i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интеграция </a:t>
            </a: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 специалистами детского </a:t>
            </a:r>
            <a:r>
              <a:rPr lang="ru-RU" sz="32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сада</a:t>
            </a:r>
            <a:endParaRPr lang="ru-RU" sz="3200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На занятиях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user\Desktop\Новая папка (2)\SS109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2448" cy="302433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385588" cy="28083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1078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251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744416" cy="50468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47" y="2132856"/>
            <a:ext cx="4110817" cy="41598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Приобщение к национальным истокам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8006"/>
            <a:ext cx="4476799" cy="52565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420</TotalTime>
  <Words>228</Words>
  <Application>Microsoft Office PowerPoint</Application>
  <PresentationFormat>Экран (4:3)</PresentationFormat>
  <Paragraphs>68</Paragraphs>
  <Slides>22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Склон</vt:lpstr>
      <vt:lpstr>МДОУ «Детский сад №82 комбинированного вида»</vt:lpstr>
      <vt:lpstr> Цель:  Развитие  морально – духовной личности ребенка в ходе ознакомления, обобщения, систематизации и обогащения знаний о родном городе Саранске, его достопримечательностях, памятниках культуры, традициях и обычаях мордовского народа.   </vt:lpstr>
      <vt:lpstr>Слайд 3</vt:lpstr>
      <vt:lpstr>Задачи :</vt:lpstr>
      <vt:lpstr>Формы работы:</vt:lpstr>
      <vt:lpstr>         </vt:lpstr>
      <vt:lpstr>На занятиях</vt:lpstr>
      <vt:lpstr> </vt:lpstr>
      <vt:lpstr>Приобщение к национальным истокам</vt:lpstr>
      <vt:lpstr>      Наши работы  </vt:lpstr>
      <vt:lpstr>Экскурсии, и не только</vt:lpstr>
      <vt:lpstr>В театре Оперы и балета</vt:lpstr>
      <vt:lpstr>Слайд 13</vt:lpstr>
      <vt:lpstr>Праздники и развлечения</vt:lpstr>
      <vt:lpstr>Предметно- развивающая среда</vt:lpstr>
      <vt:lpstr>Слайд 16</vt:lpstr>
      <vt:lpstr>Слайд 17</vt:lpstr>
      <vt:lpstr>Слайд 18</vt:lpstr>
      <vt:lpstr>Работа с родителями</vt:lpstr>
      <vt:lpstr>Диагностические данные март 2016</vt:lpstr>
      <vt:lpstr>Выводы:</vt:lpstr>
      <vt:lpstr>    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1</cp:lastModifiedBy>
  <cp:revision>42</cp:revision>
  <dcterms:created xsi:type="dcterms:W3CDTF">2013-01-28T17:12:12Z</dcterms:created>
  <dcterms:modified xsi:type="dcterms:W3CDTF">2016-09-03T14:13:19Z</dcterms:modified>
</cp:coreProperties>
</file>