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3" r:id="rId3"/>
    <p:sldId id="274" r:id="rId4"/>
    <p:sldId id="27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7D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4"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BB320-0212-4948-897E-D3770E6D1D9A}" type="datetimeFigureOut">
              <a:rPr lang="ru-RU" smtClean="0"/>
              <a:pPr/>
              <a:t>15.12.2016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3190-56AE-416D-8C0A-6E423F8253AB}" type="slidenum">
              <a:rPr lang="ru-RU" smtClean="0"/>
              <a:pPr/>
              <a:t>‹#›</a:t>
            </a:fld>
            <a:endParaRPr lang="ru-RU"/>
          </a:p>
        </p:txBody>
      </p:sp>
    </p:spTree>
    <p:extLst>
      <p:ext uri="{BB962C8B-B14F-4D97-AF65-F5344CB8AC3E}">
        <p14:creationId xmlns="" xmlns:p14="http://schemas.microsoft.com/office/powerpoint/2010/main" val="322917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0D3190-56AE-416D-8C0A-6E423F8253AB}" type="slidenum">
              <a:rPr lang="ru-RU" smtClean="0"/>
              <a:pPr/>
              <a:t>1</a:t>
            </a:fld>
            <a:endParaRPr lang="ru-RU"/>
          </a:p>
        </p:txBody>
      </p:sp>
    </p:spTree>
    <p:extLst>
      <p:ext uri="{BB962C8B-B14F-4D97-AF65-F5344CB8AC3E}">
        <p14:creationId xmlns="" xmlns:p14="http://schemas.microsoft.com/office/powerpoint/2010/main" val="80799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CAFAF-F440-4BEA-83C0-06215780B219}" type="datetimeFigureOut">
              <a:rPr lang="ru-RU" smtClean="0"/>
              <a:pPr/>
              <a:t>15.12.2016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3CAFAF-F440-4BEA-83C0-06215780B219}" type="datetimeFigureOut">
              <a:rPr lang="ru-RU" smtClean="0"/>
              <a:pPr/>
              <a:t>15.12.2016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3CAFAF-F440-4BEA-83C0-06215780B219}" type="datetimeFigureOut">
              <a:rPr lang="ru-RU" smtClean="0"/>
              <a:pPr/>
              <a:t>15.12.2016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3CAFAF-F440-4BEA-83C0-06215780B219}" type="datetimeFigureOut">
              <a:rPr lang="ru-RU" smtClean="0"/>
              <a:pPr/>
              <a:t>15.12.2016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3CAFAF-F440-4BEA-83C0-06215780B219}" type="datetimeFigureOut">
              <a:rPr lang="ru-RU" smtClean="0"/>
              <a:pPr/>
              <a:t>15.12.2016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15.12.2016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15.12.2016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357158" y="285728"/>
            <a:ext cx="8501122" cy="6215106"/>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0_75c96_b715e7d3_XL.jpeg"/>
          <p:cNvPicPr>
            <a:picLocks noChangeAspect="1"/>
          </p:cNvPicPr>
          <p:nvPr userDrawn="1"/>
        </p:nvPicPr>
        <p:blipFill>
          <a:blip r:embed="rId14" cstate="print">
            <a:clrChange>
              <a:clrFrom>
                <a:srgbClr val="FFFFFF"/>
              </a:clrFrom>
              <a:clrTo>
                <a:srgbClr val="FFFFFF">
                  <a:alpha val="0"/>
                </a:srgbClr>
              </a:clrTo>
            </a:clrChange>
          </a:blip>
          <a:srcRect l="8363" t="8363"/>
          <a:stretch>
            <a:fillRect/>
          </a:stretch>
        </p:blipFill>
        <p:spPr>
          <a:xfrm>
            <a:off x="71406" y="71414"/>
            <a:ext cx="2000264" cy="2000264"/>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CAFAF-F440-4BEA-83C0-06215780B219}" type="datetimeFigureOut">
              <a:rPr lang="ru-RU" smtClean="0"/>
              <a:pPr/>
              <a:t>15.12.2016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corowina.ucoz.com</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0"/>
            <a:ext cx="7776864" cy="4149080"/>
          </a:xfrm>
        </p:spPr>
        <p:txBody>
          <a:bodyPr>
            <a:normAutofit/>
          </a:bodyPr>
          <a:lstStyle/>
          <a:p>
            <a:r>
              <a:rPr lang="ru-RU" sz="2400" b="1" dirty="0">
                <a:solidFill>
                  <a:srgbClr val="FF0000"/>
                </a:solidFill>
              </a:rPr>
              <a:t>Муниципальное </a:t>
            </a:r>
            <a:r>
              <a:rPr lang="ru-RU" sz="2400" b="1" dirty="0" smtClean="0">
                <a:solidFill>
                  <a:srgbClr val="FF0000"/>
                </a:solidFill>
              </a:rPr>
              <a:t>дошкольное</a:t>
            </a:r>
            <a:br>
              <a:rPr lang="ru-RU" sz="2400" b="1" dirty="0" smtClean="0">
                <a:solidFill>
                  <a:srgbClr val="FF0000"/>
                </a:solidFill>
              </a:rPr>
            </a:br>
            <a:r>
              <a:rPr lang="ru-RU" sz="2400" b="1" dirty="0" smtClean="0">
                <a:solidFill>
                  <a:srgbClr val="FF0000"/>
                </a:solidFill>
              </a:rPr>
              <a:t> </a:t>
            </a:r>
            <a:r>
              <a:rPr lang="ru-RU" sz="2400" b="1" dirty="0">
                <a:solidFill>
                  <a:srgbClr val="FF0000"/>
                </a:solidFill>
              </a:rPr>
              <a:t>образовательное учреждение</a:t>
            </a:r>
            <a:r>
              <a:rPr lang="ru-RU" sz="2400" dirty="0">
                <a:solidFill>
                  <a:srgbClr val="FF0000"/>
                </a:solidFill>
              </a:rPr>
              <a:t/>
            </a:r>
            <a:br>
              <a:rPr lang="ru-RU" sz="2400" dirty="0">
                <a:solidFill>
                  <a:srgbClr val="FF0000"/>
                </a:solidFill>
              </a:rPr>
            </a:br>
            <a:r>
              <a:rPr lang="ru-RU" sz="2400" b="1" dirty="0">
                <a:solidFill>
                  <a:srgbClr val="FF0000"/>
                </a:solidFill>
              </a:rPr>
              <a:t>«Детский сад №82 комбинированного вида»</a:t>
            </a:r>
            <a:r>
              <a:rPr lang="ru-RU" sz="2400" dirty="0"/>
              <a:t/>
            </a:r>
            <a:br>
              <a:rPr lang="ru-RU" sz="2400" dirty="0"/>
            </a:br>
            <a:r>
              <a:rPr lang="ru-RU" sz="2400" b="1" dirty="0" smtClean="0"/>
              <a:t/>
            </a:r>
            <a:br>
              <a:rPr lang="ru-RU" sz="2400" b="1" dirty="0" smtClean="0"/>
            </a:br>
            <a:r>
              <a:rPr lang="ru-RU" sz="2400" b="1" dirty="0" smtClean="0">
                <a:solidFill>
                  <a:srgbClr val="7030A0"/>
                </a:solidFill>
              </a:rPr>
              <a:t/>
            </a:r>
            <a:br>
              <a:rPr lang="ru-RU" sz="2400" b="1" dirty="0" smtClean="0">
                <a:solidFill>
                  <a:srgbClr val="7030A0"/>
                </a:solidFill>
              </a:rPr>
            </a:br>
            <a:r>
              <a:rPr lang="ru-RU" sz="2400" b="1" dirty="0" smtClean="0">
                <a:solidFill>
                  <a:srgbClr val="7030A0"/>
                </a:solidFill>
              </a:rPr>
              <a:t>Образовательный проект</a:t>
            </a:r>
            <a:r>
              <a:rPr lang="ru-RU" sz="2400" b="1" dirty="0"/>
              <a:t/>
            </a:r>
            <a:br>
              <a:rPr lang="ru-RU" sz="2400" b="1" dirty="0"/>
            </a:br>
            <a:r>
              <a:rPr lang="ru-RU" b="1" dirty="0" smtClean="0"/>
              <a:t/>
            </a:r>
            <a:br>
              <a:rPr lang="ru-RU" b="1" dirty="0" smtClean="0"/>
            </a:br>
            <a:r>
              <a:rPr lang="ru-RU" b="1" dirty="0" smtClean="0">
                <a:solidFill>
                  <a:srgbClr val="FF0000"/>
                </a:solidFill>
              </a:rPr>
              <a:t>«</a:t>
            </a:r>
            <a:r>
              <a:rPr lang="ru-RU" dirty="0">
                <a:solidFill>
                  <a:srgbClr val="FF0000"/>
                </a:solidFill>
              </a:rPr>
              <a:t>Первые шаги в геометрию</a:t>
            </a:r>
            <a:r>
              <a:rPr lang="ru-RU" b="1" dirty="0">
                <a:solidFill>
                  <a:srgbClr val="FF0000"/>
                </a:solidFill>
              </a:rPr>
              <a:t>»</a:t>
            </a:r>
            <a:endParaRPr lang="ru-RU" dirty="0">
              <a:solidFill>
                <a:srgbClr val="FF0000"/>
              </a:solidFill>
            </a:endParaRPr>
          </a:p>
        </p:txBody>
      </p:sp>
      <p:sp>
        <p:nvSpPr>
          <p:cNvPr id="5" name="Подзаголовок 4"/>
          <p:cNvSpPr>
            <a:spLocks noGrp="1"/>
          </p:cNvSpPr>
          <p:nvPr>
            <p:ph type="subTitle" idx="1"/>
          </p:nvPr>
        </p:nvSpPr>
        <p:spPr>
          <a:xfrm>
            <a:off x="2411760" y="4797152"/>
            <a:ext cx="6400800" cy="1752600"/>
          </a:xfrm>
        </p:spPr>
        <p:txBody>
          <a:bodyPr/>
          <a:lstStyle/>
          <a:p>
            <a:pPr algn="r"/>
            <a:r>
              <a:rPr lang="ru-RU" dirty="0" smtClean="0">
                <a:solidFill>
                  <a:srgbClr val="7030A0"/>
                </a:solidFill>
              </a:rPr>
              <a:t>Выполнила воспитатель</a:t>
            </a:r>
          </a:p>
          <a:p>
            <a:pPr algn="r"/>
            <a:r>
              <a:rPr lang="ru-RU" dirty="0" smtClean="0">
                <a:solidFill>
                  <a:srgbClr val="7030A0"/>
                </a:solidFill>
              </a:rPr>
              <a:t>Прохорова С. Л.</a:t>
            </a:r>
            <a:endParaRPr lang="ru-RU"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4170156025"/>
              </p:ext>
            </p:extLst>
          </p:nvPr>
        </p:nvGraphicFramePr>
        <p:xfrm>
          <a:off x="539552" y="2060848"/>
          <a:ext cx="8208912" cy="3456384"/>
        </p:xfrm>
        <a:graphic>
          <a:graphicData uri="http://schemas.openxmlformats.org/drawingml/2006/table">
            <a:tbl>
              <a:tblPr>
                <a:tableStyleId>{5C22544A-7EE6-4342-B048-85BDC9FD1C3A}</a:tableStyleId>
              </a:tblPr>
              <a:tblGrid>
                <a:gridCol w="2008076"/>
                <a:gridCol w="6200836"/>
              </a:tblGrid>
              <a:tr h="3456384">
                <a:tc>
                  <a:txBody>
                    <a:bodyPr/>
                    <a:lstStyle/>
                    <a:p>
                      <a:pPr algn="ctr">
                        <a:lnSpc>
                          <a:spcPct val="115000"/>
                        </a:lnSpc>
                        <a:spcAft>
                          <a:spcPts val="1000"/>
                        </a:spcAft>
                      </a:pPr>
                      <a:r>
                        <a:rPr lang="ru-RU" sz="1800" dirty="0">
                          <a:effectLst/>
                          <a:latin typeface="Times New Roman" panose="02020603050405020304" pitchFamily="18" charset="0"/>
                          <a:cs typeface="Times New Roman" panose="02020603050405020304" pitchFamily="18" charset="0"/>
                        </a:rPr>
                        <a:t>Социально – коммуникативное развитие</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44145" algn="just">
                        <a:lnSpc>
                          <a:spcPct val="115000"/>
                        </a:lnSpc>
                        <a:spcAft>
                          <a:spcPts val="1000"/>
                        </a:spcAft>
                      </a:pPr>
                      <a:r>
                        <a:rPr lang="ru-RU" sz="1800" dirty="0">
                          <a:effectLst/>
                          <a:latin typeface="Times New Roman" panose="02020603050405020304" pitchFamily="18" charset="0"/>
                          <a:cs typeface="Times New Roman" panose="02020603050405020304" pitchFamily="18" charset="0"/>
                        </a:rPr>
                        <a:t>- Создание семьями воспитанников аппликации из геометрических фигур.</a:t>
                      </a:r>
                    </a:p>
                    <a:p>
                      <a:pPr algn="just">
                        <a:lnSpc>
                          <a:spcPct val="115000"/>
                        </a:lnSpc>
                        <a:spcAft>
                          <a:spcPts val="1000"/>
                        </a:spcAft>
                      </a:pPr>
                      <a:r>
                        <a:rPr lang="ru-RU" sz="1800" dirty="0" smtClean="0">
                          <a:effectLst/>
                          <a:latin typeface="Times New Roman" panose="02020603050405020304" pitchFamily="18" charset="0"/>
                          <a:cs typeface="Times New Roman" panose="02020603050405020304" pitchFamily="18" charset="0"/>
                        </a:rPr>
                        <a:t>- Сюжетно-ролевые игры: «Детский сад», «День рождение куклы Кати».</a:t>
                      </a:r>
                      <a:endParaRPr lang="ru-RU" sz="1800" dirty="0" smtClean="0">
                        <a:effectLst/>
                        <a:latin typeface="Times New Roman" panose="02020603050405020304" pitchFamily="18" charset="0"/>
                        <a:ea typeface="Times New Roman"/>
                        <a:cs typeface="Times New Roman" panose="02020603050405020304" pitchFamily="18" charset="0"/>
                      </a:endParaRPr>
                    </a:p>
                    <a:p>
                      <a:pPr marL="144145">
                        <a:lnSpc>
                          <a:spcPct val="115000"/>
                        </a:lnSpc>
                        <a:spcAft>
                          <a:spcPts val="1000"/>
                        </a:spcAft>
                      </a:pPr>
                      <a:r>
                        <a:rPr lang="ru-RU" sz="1800" dirty="0" smtClean="0">
                          <a:effectLst/>
                          <a:latin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cs typeface="Times New Roman" panose="02020603050405020304" pitchFamily="18" charset="0"/>
                        </a:rPr>
                        <a:t>Итоговая выставка творческих работ воспитанников.</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36304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 y="1"/>
            <a:ext cx="4764020" cy="3573015"/>
          </a:xfr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79979" y="3573016"/>
            <a:ext cx="4764021" cy="3573016"/>
          </a:xfrm>
          <a:prstGeom prst="rect">
            <a:avLst/>
          </a:prstGeom>
        </p:spPr>
      </p:pic>
      <p:pic>
        <p:nvPicPr>
          <p:cNvPr id="5" name="Рисунок 4" descr="IMG_20161215_113139.jpg"/>
          <p:cNvPicPr>
            <a:picLocks noChangeAspect="1"/>
          </p:cNvPicPr>
          <p:nvPr/>
        </p:nvPicPr>
        <p:blipFill>
          <a:blip r:embed="rId4" cstate="print"/>
          <a:stretch>
            <a:fillRect/>
          </a:stretch>
        </p:blipFill>
        <p:spPr>
          <a:xfrm>
            <a:off x="4379978" y="0"/>
            <a:ext cx="4764022" cy="3573016"/>
          </a:xfrm>
          <a:prstGeom prst="rect">
            <a:avLst/>
          </a:prstGeom>
        </p:spPr>
      </p:pic>
      <p:pic>
        <p:nvPicPr>
          <p:cNvPr id="8" name="Рисунок 7" descr="IMG_20161215_095116.jpg"/>
          <p:cNvPicPr>
            <a:picLocks noChangeAspect="1"/>
          </p:cNvPicPr>
          <p:nvPr/>
        </p:nvPicPr>
        <p:blipFill>
          <a:blip r:embed="rId5" cstate="print"/>
          <a:stretch>
            <a:fillRect/>
          </a:stretch>
        </p:blipFill>
        <p:spPr>
          <a:xfrm>
            <a:off x="0" y="3501008"/>
            <a:ext cx="4475989" cy="3356992"/>
          </a:xfrm>
          <a:prstGeom prst="rect">
            <a:avLst/>
          </a:prstGeom>
        </p:spPr>
      </p:pic>
    </p:spTree>
    <p:extLst>
      <p:ext uri="{BB962C8B-B14F-4D97-AF65-F5344CB8AC3E}">
        <p14:creationId xmlns="" xmlns:p14="http://schemas.microsoft.com/office/powerpoint/2010/main" val="3499933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1559447238"/>
              </p:ext>
            </p:extLst>
          </p:nvPr>
        </p:nvGraphicFramePr>
        <p:xfrm>
          <a:off x="539552" y="1916832"/>
          <a:ext cx="8136904" cy="4032448"/>
        </p:xfrm>
        <a:graphic>
          <a:graphicData uri="http://schemas.openxmlformats.org/drawingml/2006/table">
            <a:tbl>
              <a:tblPr>
                <a:tableStyleId>{5C22544A-7EE6-4342-B048-85BDC9FD1C3A}</a:tableStyleId>
              </a:tblPr>
              <a:tblGrid>
                <a:gridCol w="1990461"/>
                <a:gridCol w="6146443"/>
              </a:tblGrid>
              <a:tr h="4032448">
                <a:tc>
                  <a:txBody>
                    <a:bodyPr/>
                    <a:lstStyle/>
                    <a:p>
                      <a:pPr algn="ctr">
                        <a:lnSpc>
                          <a:spcPct val="115000"/>
                        </a:lnSpc>
                        <a:spcAft>
                          <a:spcPts val="1000"/>
                        </a:spcAft>
                      </a:pPr>
                      <a:r>
                        <a:rPr lang="ru-RU" sz="2000" dirty="0">
                          <a:effectLst/>
                          <a:latin typeface="Times New Roman" panose="02020603050405020304" pitchFamily="18" charset="0"/>
                          <a:cs typeface="Times New Roman" panose="02020603050405020304" pitchFamily="18" charset="0"/>
                        </a:rPr>
                        <a:t>Речевое развитие</a:t>
                      </a:r>
                      <a:endParaRPr lang="ru-RU" sz="2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44145" algn="just">
                        <a:lnSpc>
                          <a:spcPct val="115000"/>
                        </a:lnSpc>
                        <a:spcAft>
                          <a:spcPts val="1000"/>
                        </a:spcAft>
                      </a:pPr>
                      <a:r>
                        <a:rPr lang="ru-RU" sz="2000" dirty="0">
                          <a:effectLst/>
                          <a:latin typeface="Times New Roman" panose="02020603050405020304" pitchFamily="18" charset="0"/>
                          <a:cs typeface="Times New Roman" panose="02020603050405020304" pitchFamily="18" charset="0"/>
                        </a:rPr>
                        <a:t>- Заучивание стишков о геометрических фигурах, заучивание стихотворения А. </a:t>
                      </a:r>
                      <a:r>
                        <a:rPr lang="ru-RU" sz="2000" dirty="0" err="1">
                          <a:effectLst/>
                          <a:latin typeface="Times New Roman" panose="02020603050405020304" pitchFamily="18" charset="0"/>
                          <a:cs typeface="Times New Roman" panose="02020603050405020304" pitchFamily="18" charset="0"/>
                        </a:rPr>
                        <a:t>Барто</a:t>
                      </a:r>
                      <a:r>
                        <a:rPr lang="ru-RU" sz="2000" dirty="0">
                          <a:effectLst/>
                          <a:latin typeface="Times New Roman" panose="02020603050405020304" pitchFamily="18" charset="0"/>
                          <a:cs typeface="Times New Roman" panose="02020603050405020304" pitchFamily="18" charset="0"/>
                        </a:rPr>
                        <a:t> «Мяч».</a:t>
                      </a:r>
                    </a:p>
                    <a:p>
                      <a:pPr marL="144145">
                        <a:lnSpc>
                          <a:spcPct val="115000"/>
                        </a:lnSpc>
                        <a:spcAft>
                          <a:spcPts val="1000"/>
                        </a:spcAft>
                      </a:pPr>
                      <a:r>
                        <a:rPr lang="ru-RU" sz="2000" dirty="0">
                          <a:effectLst/>
                          <a:latin typeface="Times New Roman" panose="02020603050405020304" pitchFamily="18" charset="0"/>
                          <a:cs typeface="Times New Roman" panose="02020603050405020304" pitchFamily="18" charset="0"/>
                        </a:rPr>
                        <a:t>- Рассказывание русской народной сказки «Колобок».</a:t>
                      </a:r>
                    </a:p>
                    <a:p>
                      <a:pPr marL="144145">
                        <a:lnSpc>
                          <a:spcPct val="115000"/>
                        </a:lnSpc>
                        <a:spcAft>
                          <a:spcPts val="1000"/>
                        </a:spcAft>
                      </a:pPr>
                      <a:r>
                        <a:rPr lang="ru-RU" sz="2000" dirty="0">
                          <a:effectLst/>
                          <a:latin typeface="Times New Roman" panose="02020603050405020304" pitchFamily="18" charset="0"/>
                          <a:cs typeface="Times New Roman" panose="02020603050405020304" pitchFamily="18" charset="0"/>
                        </a:rPr>
                        <a:t>- Отгадывание загадок по теме.</a:t>
                      </a:r>
                    </a:p>
                    <a:p>
                      <a:pPr marL="144145">
                        <a:lnSpc>
                          <a:spcPct val="115000"/>
                        </a:lnSpc>
                        <a:spcAft>
                          <a:spcPts val="1000"/>
                        </a:spcAft>
                      </a:pPr>
                      <a:r>
                        <a:rPr lang="ru-RU" sz="2000" dirty="0">
                          <a:effectLst/>
                          <a:latin typeface="Times New Roman" panose="02020603050405020304" pitchFamily="18" charset="0"/>
                          <a:cs typeface="Times New Roman" panose="02020603050405020304" pitchFamily="18" charset="0"/>
                        </a:rPr>
                        <a:t>- Разучивание физкультминуток.</a:t>
                      </a:r>
                      <a:endParaRPr lang="ru-RU" sz="2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964790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6034617" cy="4525963"/>
          </a:xfr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87957" y="3140968"/>
            <a:ext cx="4956043" cy="3717032"/>
          </a:xfrm>
          <a:prstGeom prst="rect">
            <a:avLst/>
          </a:prstGeom>
        </p:spPr>
      </p:pic>
    </p:spTree>
    <p:extLst>
      <p:ext uri="{BB962C8B-B14F-4D97-AF65-F5344CB8AC3E}">
        <p14:creationId xmlns="" xmlns:p14="http://schemas.microsoft.com/office/powerpoint/2010/main" val="138925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1248952885"/>
              </p:ext>
            </p:extLst>
          </p:nvPr>
        </p:nvGraphicFramePr>
        <p:xfrm>
          <a:off x="539552" y="1988840"/>
          <a:ext cx="8208912" cy="4104455"/>
        </p:xfrm>
        <a:graphic>
          <a:graphicData uri="http://schemas.openxmlformats.org/drawingml/2006/table">
            <a:tbl>
              <a:tblPr>
                <a:tableStyleId>{5C22544A-7EE6-4342-B048-85BDC9FD1C3A}</a:tableStyleId>
              </a:tblPr>
              <a:tblGrid>
                <a:gridCol w="2008076"/>
                <a:gridCol w="6200836"/>
              </a:tblGrid>
              <a:tr h="4104455">
                <a:tc>
                  <a:txBody>
                    <a:bodyPr/>
                    <a:lstStyle/>
                    <a:p>
                      <a:pPr algn="ctr">
                        <a:lnSpc>
                          <a:spcPct val="115000"/>
                        </a:lnSpc>
                        <a:spcAft>
                          <a:spcPts val="1000"/>
                        </a:spcAft>
                      </a:pPr>
                      <a:r>
                        <a:rPr lang="ru-RU" sz="2000" dirty="0">
                          <a:effectLst/>
                          <a:latin typeface="Times New Roman" panose="02020603050405020304" pitchFamily="18" charset="0"/>
                          <a:cs typeface="Times New Roman" panose="02020603050405020304" pitchFamily="18" charset="0"/>
                        </a:rPr>
                        <a:t>Художественно – эстетическое развитие</a:t>
                      </a:r>
                      <a:endParaRPr lang="ru-RU" sz="2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44145" algn="just">
                        <a:lnSpc>
                          <a:spcPct val="115000"/>
                        </a:lnSpc>
                        <a:spcAft>
                          <a:spcPts val="1000"/>
                        </a:spcAft>
                      </a:pPr>
                      <a:r>
                        <a:rPr lang="ru-RU" sz="2000" dirty="0">
                          <a:effectLst/>
                          <a:latin typeface="Times New Roman" panose="02020603050405020304" pitchFamily="18" charset="0"/>
                          <a:cs typeface="Times New Roman" panose="02020603050405020304" pitchFamily="18" charset="0"/>
                        </a:rPr>
                        <a:t>- Продуктивная деятельность. Аппликация:  «Декоративная салфетка», </a:t>
                      </a:r>
                      <a:r>
                        <a:rPr lang="ru-RU" sz="2000" dirty="0" smtClean="0">
                          <a:effectLst/>
                          <a:latin typeface="Times New Roman" panose="02020603050405020304" pitchFamily="18" charset="0"/>
                          <a:cs typeface="Times New Roman" panose="02020603050405020304" pitchFamily="18" charset="0"/>
                        </a:rPr>
                        <a:t>«Елочки».</a:t>
                      </a:r>
                      <a:endParaRPr lang="ru-RU" sz="2000" dirty="0">
                        <a:effectLst/>
                        <a:latin typeface="Times New Roman" panose="02020603050405020304" pitchFamily="18" charset="0"/>
                        <a:cs typeface="Times New Roman" panose="02020603050405020304" pitchFamily="18" charset="0"/>
                      </a:endParaRPr>
                    </a:p>
                    <a:p>
                      <a:pPr marL="144145" algn="just">
                        <a:lnSpc>
                          <a:spcPct val="115000"/>
                        </a:lnSpc>
                        <a:spcAft>
                          <a:spcPts val="1000"/>
                        </a:spcAft>
                      </a:pPr>
                      <a:r>
                        <a:rPr lang="ru-RU" sz="2000" dirty="0">
                          <a:effectLst/>
                          <a:latin typeface="Times New Roman" panose="02020603050405020304" pitchFamily="18" charset="0"/>
                          <a:cs typeface="Times New Roman" panose="02020603050405020304" pitchFamily="18" charset="0"/>
                        </a:rPr>
                        <a:t>- Самостоятельно-художественное творчество детей: выкладывание геометрических фигур из бус. </a:t>
                      </a:r>
                      <a:endParaRPr lang="ru-RU" sz="2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861410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28646"/>
            <a:ext cx="5014874" cy="3745678"/>
          </a:xfr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39952" y="3106296"/>
            <a:ext cx="5004048" cy="3737592"/>
          </a:xfrm>
          <a:prstGeom prst="rect">
            <a:avLst/>
          </a:prstGeom>
        </p:spPr>
      </p:pic>
    </p:spTree>
    <p:extLst>
      <p:ext uri="{BB962C8B-B14F-4D97-AF65-F5344CB8AC3E}">
        <p14:creationId xmlns="" xmlns:p14="http://schemas.microsoft.com/office/powerpoint/2010/main" val="400427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1520" y="-1797361"/>
            <a:ext cx="8640960" cy="8640960"/>
          </a:xfrm>
        </p:spPr>
      </p:pic>
    </p:spTree>
    <p:extLst>
      <p:ext uri="{BB962C8B-B14F-4D97-AF65-F5344CB8AC3E}">
        <p14:creationId xmlns="" xmlns:p14="http://schemas.microsoft.com/office/powerpoint/2010/main" val="3911000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430531073"/>
              </p:ext>
            </p:extLst>
          </p:nvPr>
        </p:nvGraphicFramePr>
        <p:xfrm>
          <a:off x="539552" y="1844824"/>
          <a:ext cx="8136904" cy="4104455"/>
        </p:xfrm>
        <a:graphic>
          <a:graphicData uri="http://schemas.openxmlformats.org/drawingml/2006/table">
            <a:tbl>
              <a:tblPr>
                <a:tableStyleId>{5C22544A-7EE6-4342-B048-85BDC9FD1C3A}</a:tableStyleId>
              </a:tblPr>
              <a:tblGrid>
                <a:gridCol w="1990461"/>
                <a:gridCol w="6146443"/>
              </a:tblGrid>
              <a:tr h="4104455">
                <a:tc>
                  <a:txBody>
                    <a:bodyPr/>
                    <a:lstStyle/>
                    <a:p>
                      <a:pPr algn="ctr">
                        <a:lnSpc>
                          <a:spcPct val="115000"/>
                        </a:lnSpc>
                        <a:spcAft>
                          <a:spcPts val="1000"/>
                        </a:spcAft>
                      </a:pPr>
                      <a:r>
                        <a:rPr lang="ru-RU" sz="2400" dirty="0">
                          <a:effectLst/>
                          <a:latin typeface="Times New Roman" panose="02020603050405020304" pitchFamily="18" charset="0"/>
                          <a:cs typeface="Times New Roman" panose="02020603050405020304" pitchFamily="18" charset="0"/>
                        </a:rPr>
                        <a:t>Физическое развитие</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8600">
                        <a:lnSpc>
                          <a:spcPct val="115000"/>
                        </a:lnSpc>
                        <a:spcAft>
                          <a:spcPts val="1000"/>
                        </a:spcAft>
                      </a:pPr>
                      <a:r>
                        <a:rPr lang="ru-RU" sz="2400" dirty="0">
                          <a:effectLst/>
                          <a:latin typeface="Times New Roman" panose="02020603050405020304" pitchFamily="18" charset="0"/>
                          <a:cs typeface="Times New Roman" panose="02020603050405020304" pitchFamily="18" charset="0"/>
                        </a:rPr>
                        <a:t>- Разучивание  физкультминуток.</a:t>
                      </a:r>
                    </a:p>
                    <a:p>
                      <a:pPr marL="228600" algn="just">
                        <a:lnSpc>
                          <a:spcPct val="115000"/>
                        </a:lnSpc>
                        <a:spcAft>
                          <a:spcPts val="1000"/>
                        </a:spcAft>
                      </a:pPr>
                      <a:r>
                        <a:rPr lang="ru-RU" sz="2400" dirty="0">
                          <a:effectLst/>
                          <a:latin typeface="Times New Roman" panose="02020603050405020304" pitchFamily="18" charset="0"/>
                          <a:cs typeface="Times New Roman" panose="02020603050405020304" pitchFamily="18" charset="0"/>
                        </a:rPr>
                        <a:t>- Подвижные игры: «Найди свой домик», «Мы идем по кругу», «Мой веселый звонкий мяч», «Пузырь», «Карусели».</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3786138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32561" y="2492896"/>
            <a:ext cx="5844188" cy="4365104"/>
          </a:xfrm>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69342" y="-29907"/>
            <a:ext cx="4809186" cy="3592047"/>
          </a:xfrm>
          <a:prstGeom prst="rect">
            <a:avLst/>
          </a:prstGeom>
        </p:spPr>
      </p:pic>
      <p:pic>
        <p:nvPicPr>
          <p:cNvPr id="8" name="Рисунок 7"/>
          <p:cNvPicPr>
            <a:picLocks noChangeAspect="1"/>
          </p:cNvPicPr>
          <p:nvPr/>
        </p:nvPicPr>
        <p:blipFill rotWithShape="1">
          <a:blip r:embed="rId4" cstate="print">
            <a:extLst>
              <a:ext uri="{28A0092B-C50C-407E-A947-70E740481C1C}">
                <a14:useLocalDpi xmlns="" xmlns:a14="http://schemas.microsoft.com/office/drawing/2010/main" val="0"/>
              </a:ext>
            </a:extLst>
          </a:blip>
          <a:srcRect l="8534" t="8738" r="14175" b="8165"/>
          <a:stretch/>
        </p:blipFill>
        <p:spPr>
          <a:xfrm>
            <a:off x="-7888" y="0"/>
            <a:ext cx="4435872" cy="3562140"/>
          </a:xfrm>
          <a:prstGeom prst="rect">
            <a:avLst/>
          </a:prstGeom>
        </p:spPr>
      </p:pic>
    </p:spTree>
    <p:extLst>
      <p:ext uri="{BB962C8B-B14F-4D97-AF65-F5344CB8AC3E}">
        <p14:creationId xmlns="" xmlns:p14="http://schemas.microsoft.com/office/powerpoint/2010/main" val="2258606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8229600" cy="1143000"/>
          </a:xfrm>
        </p:spPr>
        <p:txBody>
          <a:bodyPr>
            <a:normAutofit fontScale="90000"/>
          </a:bodyPr>
          <a:lstStyle/>
          <a:p>
            <a:r>
              <a:rPr lang="ru-RU" b="1" dirty="0" smtClean="0"/>
              <a:t>Результаты</a:t>
            </a:r>
            <a:r>
              <a:rPr lang="ru-RU" dirty="0"/>
              <a:t/>
            </a:r>
            <a:br>
              <a:rPr lang="ru-RU" dirty="0"/>
            </a:br>
            <a:endParaRPr lang="ru-RU" dirty="0"/>
          </a:p>
        </p:txBody>
      </p:sp>
      <p:sp>
        <p:nvSpPr>
          <p:cNvPr id="3" name="Объект 2"/>
          <p:cNvSpPr>
            <a:spLocks noGrp="1"/>
          </p:cNvSpPr>
          <p:nvPr>
            <p:ph idx="1"/>
          </p:nvPr>
        </p:nvSpPr>
        <p:spPr>
          <a:xfrm>
            <a:off x="611560" y="1600201"/>
            <a:ext cx="8075240" cy="3989040"/>
          </a:xfrm>
        </p:spPr>
        <p:txBody>
          <a:bodyPr/>
          <a:lstStyle/>
          <a:p>
            <a:pPr lvl="0" algn="just"/>
            <a:r>
              <a:rPr lang="ru-RU" dirty="0" smtClean="0"/>
              <a:t>расширение </a:t>
            </a:r>
            <a:r>
              <a:rPr lang="ru-RU" dirty="0"/>
              <a:t>представлений о геометрических фигурах;</a:t>
            </a:r>
          </a:p>
          <a:p>
            <a:pPr algn="just"/>
            <a:r>
              <a:rPr lang="ru-RU" dirty="0"/>
              <a:t>умение различать и называть геометрические </a:t>
            </a:r>
            <a:r>
              <a:rPr lang="ru-RU" dirty="0" smtClean="0"/>
              <a:t>фигуры;</a:t>
            </a:r>
            <a:endParaRPr lang="ru-RU" dirty="0"/>
          </a:p>
          <a:p>
            <a:pPr lvl="0" algn="just"/>
            <a:r>
              <a:rPr lang="ru-RU" dirty="0" smtClean="0"/>
              <a:t>умение </a:t>
            </a:r>
            <a:r>
              <a:rPr lang="ru-RU" dirty="0"/>
              <a:t>соотносить форму предметов с известными геометрическими  </a:t>
            </a:r>
            <a:r>
              <a:rPr lang="ru-RU" dirty="0" smtClean="0"/>
              <a:t>фигурами.</a:t>
            </a:r>
            <a:endParaRPr lang="ru-RU" dirty="0"/>
          </a:p>
          <a:p>
            <a:pPr marL="0" indent="0">
              <a:buNone/>
            </a:pPr>
            <a:endParaRPr lang="ru-RU" dirty="0"/>
          </a:p>
        </p:txBody>
      </p:sp>
    </p:spTree>
    <p:extLst>
      <p:ext uri="{BB962C8B-B14F-4D97-AF65-F5344CB8AC3E}">
        <p14:creationId xmlns="" xmlns:p14="http://schemas.microsoft.com/office/powerpoint/2010/main" val="3508866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normAutofit fontScale="90000"/>
          </a:bodyPr>
          <a:lstStyle/>
          <a:p>
            <a:r>
              <a:rPr lang="ru-RU" b="1" dirty="0" smtClean="0"/>
              <a:t>Актуальность</a:t>
            </a:r>
            <a:r>
              <a:rPr lang="ru-RU" dirty="0"/>
              <a:t/>
            </a:r>
            <a:br>
              <a:rPr lang="ru-RU" dirty="0"/>
            </a:br>
            <a:endParaRPr lang="ru-RU" dirty="0"/>
          </a:p>
        </p:txBody>
      </p:sp>
      <p:sp>
        <p:nvSpPr>
          <p:cNvPr id="3" name="Объект 2"/>
          <p:cNvSpPr>
            <a:spLocks noGrp="1"/>
          </p:cNvSpPr>
          <p:nvPr>
            <p:ph idx="1"/>
          </p:nvPr>
        </p:nvSpPr>
        <p:spPr>
          <a:xfrm>
            <a:off x="467544" y="1556792"/>
            <a:ext cx="8229600" cy="4525963"/>
          </a:xfrm>
        </p:spPr>
        <p:txBody>
          <a:bodyPr>
            <a:normAutofit fontScale="62500" lnSpcReduction="20000"/>
          </a:bodyPr>
          <a:lstStyle/>
          <a:p>
            <a:pPr marL="0" indent="0" algn="just">
              <a:buNone/>
            </a:pPr>
            <a:r>
              <a:rPr lang="ru-RU" dirty="0" smtClean="0"/>
              <a:t>Проблема </a:t>
            </a:r>
            <a:r>
              <a:rPr lang="ru-RU" dirty="0"/>
              <a:t>усвоения знаний по математике актуальна из–за недостаточности занятий, дети быстро забывают пройденный материал. Необходимость создания  данного проекта направлено на более углубленное усвоение знаний и умений, применение знаний в данной ситуации, в повседневной жизни. Для этого создаются специальные условия, подключаются родители. Важно  привить детям любовь к математике. Показать ее значимость вокруг нас. Ее важное участие во всех видах деятельности. Проводя занятия по другим видам деятельности доказать детям, что и здесь необходимы знания по математике. В наше время математика в той или иной мере нужна огромному числу людей различных профессий.  Особая роль математики – в умственном воспитании, в развитии интеллекта. Это объясняется тем, что результатами обучения математики являются не только знания, но и определенный стиль мышления. Математика по праву занимает очень большое место в системе дошкольного образования. Она оттачивает ум ребенка, развивает гибкость мышления, учит логике. </a:t>
            </a:r>
          </a:p>
          <a:p>
            <a:endParaRPr lang="ru-RU" dirty="0"/>
          </a:p>
        </p:txBody>
      </p:sp>
    </p:spTree>
    <p:extLst>
      <p:ext uri="{BB962C8B-B14F-4D97-AF65-F5344CB8AC3E}">
        <p14:creationId xmlns="" xmlns:p14="http://schemas.microsoft.com/office/powerpoint/2010/main" val="164320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8800" dirty="0" smtClean="0"/>
              <a:t>Спасибо за внимание</a:t>
            </a:r>
            <a:endParaRPr lang="ru-RU" sz="8800" dirty="0"/>
          </a:p>
        </p:txBody>
      </p:sp>
    </p:spTree>
    <p:extLst>
      <p:ext uri="{BB962C8B-B14F-4D97-AF65-F5344CB8AC3E}">
        <p14:creationId xmlns="" xmlns:p14="http://schemas.microsoft.com/office/powerpoint/2010/main" val="3375555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1196752"/>
            <a:ext cx="7869560" cy="1143000"/>
          </a:xfrm>
        </p:spPr>
        <p:txBody>
          <a:bodyPr>
            <a:normAutofit fontScale="90000"/>
          </a:bodyPr>
          <a:lstStyle/>
          <a:p>
            <a:pPr algn="l"/>
            <a:r>
              <a:rPr lang="ru-RU" sz="3600" b="1" dirty="0">
                <a:latin typeface="Times New Roman" panose="02020603050405020304" pitchFamily="18" charset="0"/>
                <a:cs typeface="Times New Roman" panose="02020603050405020304" pitchFamily="18" charset="0"/>
              </a:rPr>
              <a:t>Объект исследования</a:t>
            </a:r>
            <a:r>
              <a:rPr lang="ru-RU" sz="3600" dirty="0">
                <a:latin typeface="Times New Roman" panose="02020603050405020304" pitchFamily="18" charset="0"/>
                <a:cs typeface="Times New Roman" panose="02020603050405020304" pitchFamily="18" charset="0"/>
              </a:rPr>
              <a:t> – математическое воспитание дошкольников.</a:t>
            </a:r>
            <a:r>
              <a:rPr lang="ru-RU" dirty="0"/>
              <a:t/>
            </a:r>
            <a:br>
              <a:rPr lang="ru-RU" dirty="0"/>
            </a:br>
            <a:endParaRPr lang="ru-RU" dirty="0"/>
          </a:p>
        </p:txBody>
      </p:sp>
      <p:sp>
        <p:nvSpPr>
          <p:cNvPr id="3" name="Объект 2"/>
          <p:cNvSpPr>
            <a:spLocks noGrp="1"/>
          </p:cNvSpPr>
          <p:nvPr>
            <p:ph idx="1"/>
          </p:nvPr>
        </p:nvSpPr>
        <p:spPr>
          <a:xfrm>
            <a:off x="467544" y="1916832"/>
            <a:ext cx="8229600" cy="4525963"/>
          </a:xfrm>
        </p:spPr>
        <p:txBody>
          <a:bodyPr/>
          <a:lstStyle/>
          <a:p>
            <a:pPr marL="0" indent="0">
              <a:buNone/>
            </a:pPr>
            <a:r>
              <a:rPr lang="ru-RU" b="1" dirty="0" smtClean="0">
                <a:latin typeface="Times New Roman" panose="02020603050405020304" pitchFamily="18" charset="0"/>
                <a:cs typeface="Times New Roman" panose="02020603050405020304" pitchFamily="18" charset="0"/>
              </a:rPr>
              <a:t>Предмет </a:t>
            </a:r>
            <a:r>
              <a:rPr lang="ru-RU" b="1" dirty="0">
                <a:latin typeface="Times New Roman" panose="02020603050405020304" pitchFamily="18" charset="0"/>
                <a:cs typeface="Times New Roman" panose="02020603050405020304" pitchFamily="18" charset="0"/>
              </a:rPr>
              <a:t>исследования</a:t>
            </a:r>
            <a:r>
              <a:rPr lang="ru-RU" dirty="0">
                <a:latin typeface="Times New Roman" panose="02020603050405020304" pitchFamily="18" charset="0"/>
                <a:cs typeface="Times New Roman" panose="02020603050405020304" pitchFamily="18" charset="0"/>
              </a:rPr>
              <a:t> – роль Д/И в математическом воспитании дошкольников</a:t>
            </a:r>
            <a:r>
              <a:rPr lang="ru-RU" dirty="0" smtClean="0">
                <a:latin typeface="Times New Roman" panose="02020603050405020304" pitchFamily="18" charset="0"/>
                <a:cs typeface="Times New Roman" panose="02020603050405020304" pitchFamily="18" charset="0"/>
              </a:rPr>
              <a:t>.</a:t>
            </a:r>
          </a:p>
          <a:p>
            <a:pPr marL="0" indent="0">
              <a:buNone/>
            </a:pPr>
            <a:r>
              <a:rPr lang="ru-RU" b="1" dirty="0"/>
              <a:t>Участники проекта:</a:t>
            </a:r>
            <a:r>
              <a:rPr lang="ru-RU" dirty="0"/>
              <a:t> воспитатель, дети 3-4 лет, родители</a:t>
            </a:r>
            <a:r>
              <a:rPr lang="ru-RU" dirty="0" smtClean="0"/>
              <a:t>.</a:t>
            </a:r>
          </a:p>
          <a:p>
            <a:pPr marL="0" indent="0">
              <a:buNone/>
            </a:pPr>
            <a:r>
              <a:rPr lang="ru-RU" b="1" dirty="0"/>
              <a:t>Возраст детей:</a:t>
            </a:r>
            <a:r>
              <a:rPr lang="ru-RU" dirty="0"/>
              <a:t> 3-4 года</a:t>
            </a:r>
          </a:p>
          <a:p>
            <a:pPr marL="0" indent="0">
              <a:buNone/>
            </a:pPr>
            <a:endParaRPr lang="ru-RU" dirty="0" smtClean="0"/>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3651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229600" cy="1143000"/>
          </a:xfrm>
        </p:spPr>
        <p:txBody>
          <a:bodyPr>
            <a:normAutofit fontScale="90000"/>
          </a:bodyPr>
          <a:lstStyle/>
          <a:p>
            <a:r>
              <a:rPr lang="ru-RU" b="1" dirty="0"/>
              <a:t>Ожидаемые результаты:</a:t>
            </a:r>
            <a:r>
              <a:rPr lang="ru-RU" dirty="0"/>
              <a:t/>
            </a:r>
            <a:br>
              <a:rPr lang="ru-RU" dirty="0"/>
            </a:br>
            <a:endParaRPr lang="ru-RU" dirty="0"/>
          </a:p>
        </p:txBody>
      </p:sp>
      <p:sp>
        <p:nvSpPr>
          <p:cNvPr id="3" name="Объект 2"/>
          <p:cNvSpPr>
            <a:spLocks noGrp="1"/>
          </p:cNvSpPr>
          <p:nvPr>
            <p:ph idx="1"/>
          </p:nvPr>
        </p:nvSpPr>
        <p:spPr/>
        <p:txBody>
          <a:bodyPr/>
          <a:lstStyle/>
          <a:p>
            <a:pPr lvl="0"/>
            <a:r>
              <a:rPr lang="ru-RU" dirty="0" smtClean="0"/>
              <a:t>расширение </a:t>
            </a:r>
            <a:r>
              <a:rPr lang="ru-RU" dirty="0"/>
              <a:t>представлений о геометрических фигурах;</a:t>
            </a:r>
          </a:p>
          <a:p>
            <a:pPr lvl="0"/>
            <a:r>
              <a:rPr lang="ru-RU" dirty="0"/>
              <a:t>развитие умений соотносить форму предметов с известными геометрическими  фигурами;</a:t>
            </a:r>
          </a:p>
          <a:p>
            <a:pPr lvl="0"/>
            <a:r>
              <a:rPr lang="ru-RU" dirty="0"/>
              <a:t>сформировать умение различать и называть геометрические фигуры.</a:t>
            </a:r>
          </a:p>
          <a:p>
            <a:endParaRPr lang="ru-RU" dirty="0"/>
          </a:p>
        </p:txBody>
      </p:sp>
    </p:spTree>
    <p:extLst>
      <p:ext uri="{BB962C8B-B14F-4D97-AF65-F5344CB8AC3E}">
        <p14:creationId xmlns="" xmlns:p14="http://schemas.microsoft.com/office/powerpoint/2010/main" val="153090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435280" cy="6309320"/>
          </a:xfrm>
        </p:spPr>
        <p:txBody>
          <a:bodyPr>
            <a:normAutofit fontScale="77500" lnSpcReduction="20000"/>
          </a:bodyPr>
          <a:lstStyle/>
          <a:p>
            <a:endParaRPr lang="ru-RU" b="1" dirty="0" smtClean="0"/>
          </a:p>
          <a:p>
            <a:pPr marL="0" indent="0" algn="ctr">
              <a:buNone/>
            </a:pPr>
            <a:r>
              <a:rPr lang="ru-RU" b="1" dirty="0" smtClean="0"/>
              <a:t>Цель </a:t>
            </a:r>
            <a:r>
              <a:rPr lang="ru-RU" b="1" dirty="0"/>
              <a:t>проекта</a:t>
            </a:r>
            <a:r>
              <a:rPr lang="ru-RU" b="1" dirty="0" smtClean="0"/>
              <a:t>:</a:t>
            </a:r>
            <a:r>
              <a:rPr lang="ru-RU" b="1" dirty="0"/>
              <a:t> </a:t>
            </a:r>
            <a:endParaRPr lang="ru-RU" dirty="0"/>
          </a:p>
          <a:p>
            <a:pPr lvl="0"/>
            <a:r>
              <a:rPr lang="ru-RU" dirty="0"/>
              <a:t>Систематизировать знания детей о геометрических фигурах.</a:t>
            </a:r>
          </a:p>
          <a:p>
            <a:pPr lvl="0"/>
            <a:r>
              <a:rPr lang="ru-RU" dirty="0"/>
              <a:t>Создать условия для реализации математических и творческих способностей детей в процессе реализации проекта.</a:t>
            </a:r>
          </a:p>
          <a:p>
            <a:pPr marL="0" indent="0">
              <a:buNone/>
            </a:pPr>
            <a:endParaRPr lang="ru-RU" dirty="0"/>
          </a:p>
          <a:p>
            <a:pPr marL="0" indent="0" algn="ctr">
              <a:buNone/>
            </a:pPr>
            <a:r>
              <a:rPr lang="ru-RU" b="1" dirty="0"/>
              <a:t>Задачи проекта</a:t>
            </a:r>
            <a:r>
              <a:rPr lang="ru-RU" b="1" dirty="0" smtClean="0"/>
              <a:t>:</a:t>
            </a:r>
            <a:r>
              <a:rPr lang="ru-RU" b="1" dirty="0"/>
              <a:t> </a:t>
            </a:r>
            <a:endParaRPr lang="ru-RU" dirty="0"/>
          </a:p>
          <a:p>
            <a:pPr lvl="0"/>
            <a:r>
              <a:rPr lang="ru-RU" dirty="0"/>
              <a:t>Познакомить детей с геометрическими фигурами: кругом, квадратом, треугольником.</a:t>
            </a:r>
          </a:p>
          <a:p>
            <a:pPr lvl="0"/>
            <a:r>
              <a:rPr lang="ru-RU" dirty="0"/>
              <a:t>Закреплять умение обследовать форму, различать и называть круг, квадрат, треугольник.</a:t>
            </a:r>
          </a:p>
          <a:p>
            <a:pPr lvl="0"/>
            <a:r>
              <a:rPr lang="ru-RU" dirty="0"/>
              <a:t>Совершенствовать умения детей сравнивать две фигуры по цвету и форме.</a:t>
            </a:r>
          </a:p>
          <a:p>
            <a:pPr lvl="0"/>
            <a:r>
              <a:rPr lang="ru-RU" dirty="0"/>
              <a:t>Развивать умение находить геометрические фигуры в окружающей обстановке</a:t>
            </a:r>
            <a:r>
              <a:rPr lang="ru-RU" dirty="0" smtClean="0"/>
              <a:t>.</a:t>
            </a:r>
            <a:endParaRPr lang="ru-RU" dirty="0"/>
          </a:p>
        </p:txBody>
      </p:sp>
    </p:spTree>
    <p:extLst>
      <p:ext uri="{BB962C8B-B14F-4D97-AF65-F5344CB8AC3E}">
        <p14:creationId xmlns="" xmlns:p14="http://schemas.microsoft.com/office/powerpoint/2010/main" val="1444612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8229600" cy="1080120"/>
          </a:xfrm>
        </p:spPr>
        <p:txBody>
          <a:bodyPr>
            <a:normAutofit fontScale="90000"/>
          </a:bodyPr>
          <a:lstStyle/>
          <a:p>
            <a:r>
              <a:rPr lang="ru-RU" dirty="0"/>
              <a:t>Интеграция образовательных областей</a:t>
            </a: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134123256"/>
              </p:ext>
            </p:extLst>
          </p:nvPr>
        </p:nvGraphicFramePr>
        <p:xfrm>
          <a:off x="755576" y="1844824"/>
          <a:ext cx="7848872" cy="4176464"/>
        </p:xfrm>
        <a:graphic>
          <a:graphicData uri="http://schemas.openxmlformats.org/drawingml/2006/table">
            <a:tbl>
              <a:tblPr>
                <a:tableStyleId>{5C22544A-7EE6-4342-B048-85BDC9FD1C3A}</a:tableStyleId>
              </a:tblPr>
              <a:tblGrid>
                <a:gridCol w="1920002"/>
                <a:gridCol w="5928870"/>
              </a:tblGrid>
              <a:tr h="4176464">
                <a:tc>
                  <a:txBody>
                    <a:bodyPr/>
                    <a:lstStyle/>
                    <a:p>
                      <a:pPr algn="ctr">
                        <a:lnSpc>
                          <a:spcPct val="115000"/>
                        </a:lnSpc>
                        <a:spcAft>
                          <a:spcPts val="1000"/>
                        </a:spcAft>
                      </a:pPr>
                      <a:r>
                        <a:rPr lang="ru-RU" sz="1400" dirty="0">
                          <a:effectLst/>
                        </a:rPr>
                        <a:t> </a:t>
                      </a:r>
                      <a:endParaRPr lang="ru-RU" sz="1100" dirty="0">
                        <a:effectLst/>
                      </a:endParaRPr>
                    </a:p>
                    <a:p>
                      <a:pPr algn="ctr">
                        <a:lnSpc>
                          <a:spcPct val="115000"/>
                        </a:lnSpc>
                        <a:spcAft>
                          <a:spcPts val="1000"/>
                        </a:spcAft>
                      </a:pPr>
                      <a:r>
                        <a:rPr lang="ru-RU" sz="2000" dirty="0">
                          <a:effectLst/>
                          <a:latin typeface="Times New Roman" panose="02020603050405020304" pitchFamily="18" charset="0"/>
                          <a:cs typeface="Times New Roman" panose="02020603050405020304" pitchFamily="18" charset="0"/>
                        </a:rPr>
                        <a:t>Познавательное развитие </a:t>
                      </a:r>
                    </a:p>
                    <a:p>
                      <a:pPr algn="ctr">
                        <a:lnSpc>
                          <a:spcPct val="115000"/>
                        </a:lnSpc>
                        <a:spcAft>
                          <a:spcPts val="1000"/>
                        </a:spcAft>
                      </a:pPr>
                      <a:r>
                        <a:rPr lang="ru-RU" sz="1400" dirty="0">
                          <a:effectLst/>
                        </a:rPr>
                        <a:t> </a:t>
                      </a:r>
                      <a:endParaRPr lang="ru-RU" sz="1100" dirty="0">
                        <a:effectLst/>
                        <a:latin typeface="Arial"/>
                        <a:ea typeface="Times New Roman"/>
                        <a:cs typeface="Times New Roman"/>
                      </a:endParaRPr>
                    </a:p>
                  </a:txBody>
                  <a:tcPr marL="68580" marR="68580" marT="0" marB="0" anchor="ctr"/>
                </a:tc>
                <a:tc>
                  <a:txBody>
                    <a:bodyPr/>
                    <a:lstStyle/>
                    <a:p>
                      <a:pPr marL="144145" algn="just">
                        <a:lnSpc>
                          <a:spcPct val="115000"/>
                        </a:lnSpc>
                        <a:spcAft>
                          <a:spcPts val="1000"/>
                        </a:spcAft>
                      </a:pPr>
                      <a:r>
                        <a:rPr lang="ru-RU" sz="1800" dirty="0">
                          <a:effectLst/>
                          <a:latin typeface="Times New Roman" panose="02020603050405020304" pitchFamily="18" charset="0"/>
                          <a:cs typeface="Times New Roman" panose="02020603050405020304" pitchFamily="18" charset="0"/>
                        </a:rPr>
                        <a:t>- Непосредственно-образовательная </a:t>
                      </a:r>
                      <a:r>
                        <a:rPr lang="ru-RU" sz="1800" dirty="0" smtClean="0">
                          <a:effectLst/>
                          <a:latin typeface="Times New Roman" panose="02020603050405020304" pitchFamily="18" charset="0"/>
                          <a:cs typeface="Times New Roman" panose="02020603050405020304" pitchFamily="18" charset="0"/>
                        </a:rPr>
                        <a:t>деятельность</a:t>
                      </a:r>
                      <a:r>
                        <a:rPr lang="ru-RU" sz="1800" baseline="0" dirty="0" smtClean="0">
                          <a:effectLst/>
                          <a:latin typeface="Times New Roman" panose="02020603050405020304" pitchFamily="18" charset="0"/>
                          <a:cs typeface="Times New Roman" panose="02020603050405020304" pitchFamily="18" charset="0"/>
                        </a:rPr>
                        <a:t> «Мишка в гости к нам пришел»</a:t>
                      </a:r>
                      <a:endParaRPr lang="ru-RU" sz="1800" dirty="0">
                        <a:effectLst/>
                        <a:latin typeface="Times New Roman" panose="02020603050405020304" pitchFamily="18" charset="0"/>
                        <a:cs typeface="Times New Roman" panose="02020603050405020304" pitchFamily="18" charset="0"/>
                      </a:endParaRPr>
                    </a:p>
                    <a:p>
                      <a:pPr marL="144145" algn="just">
                        <a:lnSpc>
                          <a:spcPct val="115000"/>
                        </a:lnSpc>
                        <a:spcAft>
                          <a:spcPts val="1000"/>
                        </a:spcAft>
                      </a:pPr>
                      <a:r>
                        <a:rPr lang="ru-RU" sz="1800" dirty="0">
                          <a:effectLst/>
                          <a:latin typeface="Times New Roman" panose="02020603050405020304" pitchFamily="18" charset="0"/>
                          <a:cs typeface="Times New Roman" panose="02020603050405020304" pitchFamily="18" charset="0"/>
                        </a:rPr>
                        <a:t>- Дидактические игры: «Прокати такой же шарик», «Волшебные круги», «Подбери пару», «Собери бусы», «Найди предмет такой же формы», «Чудесный мешочек», «Сложи квадрат», «Какую фигуру забыл нарисовать художник», «Построим фигуру», «Найди лишнюю фигуру», «На что похоже».</a:t>
                      </a:r>
                    </a:p>
                    <a:p>
                      <a:pPr marL="144145" algn="just">
                        <a:lnSpc>
                          <a:spcPct val="115000"/>
                        </a:lnSpc>
                        <a:spcAft>
                          <a:spcPts val="1000"/>
                        </a:spcAft>
                      </a:pPr>
                      <a:r>
                        <a:rPr lang="ru-RU" sz="1800" dirty="0">
                          <a:effectLst/>
                          <a:latin typeface="Times New Roman" panose="02020603050405020304" pitchFamily="18" charset="0"/>
                          <a:cs typeface="Times New Roman" panose="02020603050405020304" pitchFamily="18" charset="0"/>
                        </a:rPr>
                        <a:t>- Презентация геометрических фигур</a:t>
                      </a:r>
                      <a:r>
                        <a:rPr lang="ru-RU" sz="1800" dirty="0" smtClean="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264442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16782" r="3260"/>
          <a:stretch/>
        </p:blipFill>
        <p:spPr>
          <a:xfrm>
            <a:off x="0" y="0"/>
            <a:ext cx="4067944" cy="3815704"/>
          </a:xfrm>
        </p:spPr>
      </p:pic>
      <p:pic>
        <p:nvPicPr>
          <p:cNvPr id="8" name="Объект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79712" y="3501008"/>
            <a:ext cx="5052053" cy="3789040"/>
          </a:xfrm>
          <a:prstGeom prst="rect">
            <a:avLst/>
          </a:prstGeom>
        </p:spPr>
      </p:pic>
      <p:pic>
        <p:nvPicPr>
          <p:cNvPr id="5" name="Рисунок 4" descr="IMG_20161215_091719.jpg"/>
          <p:cNvPicPr>
            <a:picLocks noChangeAspect="1"/>
          </p:cNvPicPr>
          <p:nvPr/>
        </p:nvPicPr>
        <p:blipFill>
          <a:blip r:embed="rId4" cstate="print"/>
          <a:stretch>
            <a:fillRect/>
          </a:stretch>
        </p:blipFill>
        <p:spPr>
          <a:xfrm>
            <a:off x="4067944" y="0"/>
            <a:ext cx="5076056" cy="3807042"/>
          </a:xfrm>
          <a:prstGeom prst="rect">
            <a:avLst/>
          </a:prstGeom>
        </p:spPr>
      </p:pic>
    </p:spTree>
    <p:extLst>
      <p:ext uri="{BB962C8B-B14F-4D97-AF65-F5344CB8AC3E}">
        <p14:creationId xmlns="" xmlns:p14="http://schemas.microsoft.com/office/powerpoint/2010/main" val="2595415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116632"/>
            <a:ext cx="5472607" cy="4104456"/>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50855" y="2636912"/>
            <a:ext cx="5393145" cy="4223455"/>
          </a:xfrm>
          <a:prstGeom prst="rect">
            <a:avLst/>
          </a:prstGeom>
        </p:spPr>
      </p:pic>
    </p:spTree>
    <p:extLst>
      <p:ext uri="{BB962C8B-B14F-4D97-AF65-F5344CB8AC3E}">
        <p14:creationId xmlns="" xmlns:p14="http://schemas.microsoft.com/office/powerpoint/2010/main" val="4144451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1998" y="3428998"/>
            <a:ext cx="4572001" cy="3429001"/>
          </a:xfrm>
          <a:prstGeom prst="rect">
            <a:avLst/>
          </a:prstGeo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14110"/>
            <a:ext cx="4572000" cy="3414889"/>
          </a:xfrm>
          <a:prstGeom prst="rect">
            <a:avLst/>
          </a:prstGeom>
        </p:spPr>
      </p:pic>
      <p:pic>
        <p:nvPicPr>
          <p:cNvPr id="8" name="Объект 7"/>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0" y="-10886"/>
            <a:ext cx="4572000" cy="3439886"/>
          </a:xfrm>
          <a:prstGeom prst="rect">
            <a:avLst/>
          </a:prstGeom>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 y="3443109"/>
            <a:ext cx="4572003" cy="3414891"/>
          </a:xfrm>
          <a:prstGeom prst="rect">
            <a:avLst/>
          </a:prstGeom>
        </p:spPr>
      </p:pic>
    </p:spTree>
    <p:extLst>
      <p:ext uri="{BB962C8B-B14F-4D97-AF65-F5344CB8AC3E}">
        <p14:creationId xmlns="" xmlns:p14="http://schemas.microsoft.com/office/powerpoint/2010/main" val="432065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464</Words>
  <Application>Microsoft Office PowerPoint</Application>
  <PresentationFormat>Экран (4:3)</PresentationFormat>
  <Paragraphs>51</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Муниципальное дошкольное  образовательное учреждение «Детский сад №82 комбинированного вида»   Образовательный проект  «Первые шаги в геометрию»</vt:lpstr>
      <vt:lpstr>Актуальность </vt:lpstr>
      <vt:lpstr>Объект исследования – математическое воспитание дошкольников. </vt:lpstr>
      <vt:lpstr>Ожидаемые результаты: </vt:lpstr>
      <vt:lpstr>Слайд 5</vt:lpstr>
      <vt:lpstr>Интеграция образовательных областей</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Результаты </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16</cp:revision>
  <dcterms:created xsi:type="dcterms:W3CDTF">2013-01-06T18:32:13Z</dcterms:created>
  <dcterms:modified xsi:type="dcterms:W3CDTF">2016-12-15T09:59:59Z</dcterms:modified>
</cp:coreProperties>
</file>