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E95"/>
    <a:srgbClr val="9933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99E07-D62D-4B0D-AACB-4A96E87C7634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B41D-54B7-491D-A121-299D4B324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6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B41D-54B7-491D-A121-299D4B324B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95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B41D-54B7-491D-A121-299D4B324B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BA6F-FEBB-4DF2-813A-D50EF74D2BE0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ADEE4"/>
                </a:solidFill>
              </a:defRPr>
            </a:lvl1pPr>
          </a:lstStyle>
          <a:p>
            <a:fld id="{46B136FA-85F8-43C4-9320-16ABDAB47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679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E73D-DBF9-4F67-858C-C64EE787C5E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EED5-16FF-4EEE-B765-13BFD5B4A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19185140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71F9-74DC-4C4D-AFA5-6A07EFC3B08A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9E5B6-0171-4E53-B556-A646DEB241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70132218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8F99-E236-4A8B-BBC2-99176FA269B2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F9799-782F-4A75-82D1-4323D394D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3352846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CA5F-FE31-4045-A44B-23CDA00FBBE9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ADEE4"/>
                </a:solidFill>
              </a:defRPr>
            </a:lvl1pPr>
          </a:lstStyle>
          <a:p>
            <a:fld id="{9E1C1F6E-1E5E-475B-879F-3800E0136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3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374F-6053-4B23-983E-71F16C7CAE9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81C2-08F6-445B-8AFA-61B53356D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52053519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FA82-6392-449D-B03A-DE2732DBE897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2D58D-085F-4275-8037-1DAB8A927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42837507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1246-BFD7-4023-A0D6-F7313403BE2B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1920-1DF5-46C9-A53F-611BEF65B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39692882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D2BA-71CB-4635-8C4E-F0A8573993FE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EA3C-1119-432A-89C9-E5AD6FC1D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40438492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DA2B-286B-499F-AF85-7547F4DCF11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2F484-6CD4-4B01-BE54-4BF27B8DB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76729023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B4D9-6453-491B-9678-7F075A6B9832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8ADB688-3029-4958-A633-5274122C2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6486481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0E6365-C5AD-47BC-BEE1-EAEED97242E3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C5490"/>
                </a:solidFill>
              </a:defRPr>
            </a:lvl1pPr>
          </a:lstStyle>
          <a:p>
            <a:fld id="{040C2A9B-D3D0-40AD-8A85-9F3453E6AD4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ransition spd="slow"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68422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6842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664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34037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/>
                <a:latin typeface="+mn-lt"/>
              </a:rPr>
              <a:t>Проект</a:t>
            </a: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9391" cy="4966280"/>
          </a:xfrm>
        </p:spPr>
        <p:txBody>
          <a:bodyPr/>
          <a:lstStyle/>
          <a:p>
            <a:pPr algn="ctr"/>
            <a:r>
              <a:rPr lang="ru-RU" sz="3600" b="1" dirty="0" smtClean="0"/>
              <a:t>«Берестяная сказка»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Руководитель проекта: воспитатель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Долгова Т.В.</a:t>
            </a:r>
            <a:endParaRPr lang="ru-RU" sz="2000" b="1" dirty="0"/>
          </a:p>
        </p:txBody>
      </p:sp>
      <p:pic>
        <p:nvPicPr>
          <p:cNvPr id="5" name="Рисунок 4" descr="C:\Users\1\Downloads\1366366158_1361168725_243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4589685" cy="2991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1937504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Дыхательная, пальчиковая гимнастика;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атрибутов для подвижных игр;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подвижных игр «Листья и ветер», «К дереву беги»,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«Поймай листок» и т.д.</a:t>
            </a:r>
          </a:p>
          <a:p>
            <a:endParaRPr lang="ru-RU" dirty="0"/>
          </a:p>
        </p:txBody>
      </p:sp>
      <p:pic>
        <p:nvPicPr>
          <p:cNvPr id="4" name="Рисунок 3" descr="C:\Users\1\Desktop\8 группа\CIMG55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конкурсы фото\фото спорт.угол.8гр\DSCN0023.JPG"/>
          <p:cNvPicPr>
            <a:picLocks noChangeAspect="1" noChangeArrowheads="1"/>
          </p:cNvPicPr>
          <p:nvPr/>
        </p:nvPicPr>
        <p:blipFill>
          <a:blip r:embed="rId4" cstate="print"/>
          <a:srcRect b="9906"/>
          <a:stretch>
            <a:fillRect/>
          </a:stretch>
        </p:blipFill>
        <p:spPr bwMode="auto">
          <a:xfrm>
            <a:off x="5220072" y="3645024"/>
            <a:ext cx="295232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: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56584"/>
          </a:xfrm>
        </p:spPr>
        <p:txBody>
          <a:bodyPr/>
          <a:lstStyle/>
          <a:p>
            <a:r>
              <a:rPr lang="ru-RU" b="1" dirty="0"/>
              <a:t>Расширение представлений детей об окружающем мире, воспитание познавательной активности.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Обогащение представлений детей и взрослых о пользе </a:t>
            </a:r>
            <a:r>
              <a:rPr lang="ru-RU" b="1" dirty="0" smtClean="0"/>
              <a:t>бересты.</a:t>
            </a:r>
          </a:p>
          <a:p>
            <a:r>
              <a:rPr lang="ru-RU" b="1" dirty="0" smtClean="0"/>
              <a:t>Повышение </a:t>
            </a:r>
            <a:r>
              <a:rPr lang="ru-RU" b="1" dirty="0"/>
              <a:t>активности родителей и детей к изучению и уважению национальной культуры.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066" y="2708920"/>
            <a:ext cx="7813870" cy="136815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81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</a:br>
            <a:r>
              <a:rPr lang="ru-RU" sz="1200" dirty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1200" dirty="0">
                <a:ln/>
                <a:solidFill>
                  <a:schemeClr val="accent3"/>
                </a:solidFill>
                <a:effectLst/>
                <a:latin typeface="+mn-lt"/>
              </a:rPr>
            </a:br>
            <a: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</a:br>
            <a:endParaRPr lang="ru-RU" sz="1200" dirty="0" smtClean="0">
              <a:ln/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51845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r>
              <a:rPr lang="ru-RU" dirty="0" smtClean="0"/>
              <a:t> </a:t>
            </a:r>
            <a:r>
              <a:rPr lang="ru-RU" dirty="0"/>
              <a:t>Всестороннее развитие творческих способностей через продуктивные виды деятельности, обогащение знаний детей о народных традициях, имеющих культурологическую и этнографическую </a:t>
            </a:r>
            <a:r>
              <a:rPr lang="ru-RU" dirty="0" smtClean="0"/>
              <a:t>значимость.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b="1" i="1" dirty="0" smtClean="0"/>
              <a:t>:</a:t>
            </a:r>
            <a:r>
              <a:rPr lang="ru-RU" dirty="0"/>
              <a:t>Ф</a:t>
            </a:r>
            <a:r>
              <a:rPr lang="ru-RU" dirty="0" smtClean="0"/>
              <a:t>ормировать </a:t>
            </a:r>
            <a:r>
              <a:rPr lang="ru-RU" dirty="0"/>
              <a:t>у детей представления об особенностях применения бересты в народном искусстве и традиционном быте.</a:t>
            </a:r>
          </a:p>
          <a:p>
            <a:r>
              <a:rPr lang="ru-RU" dirty="0"/>
              <a:t> </a:t>
            </a:r>
            <a:r>
              <a:rPr lang="ru-RU" dirty="0" smtClean="0"/>
              <a:t>Познакомить </a:t>
            </a:r>
            <a:r>
              <a:rPr lang="ru-RU" dirty="0"/>
              <a:t>детей со свойствами бересты как природного </a:t>
            </a:r>
            <a:r>
              <a:rPr lang="ru-RU" dirty="0" smtClean="0"/>
              <a:t>материала.</a:t>
            </a:r>
          </a:p>
          <a:p>
            <a:r>
              <a:rPr lang="ru-RU" dirty="0" smtClean="0"/>
              <a:t> </a:t>
            </a:r>
            <a:r>
              <a:rPr lang="ru-RU" dirty="0"/>
              <a:t>Обогащать </a:t>
            </a:r>
            <a:r>
              <a:rPr lang="ru-RU" dirty="0" smtClean="0"/>
              <a:t>словарь детей, развивать коммуникативные способности детей.</a:t>
            </a:r>
          </a:p>
          <a:p>
            <a:r>
              <a:rPr lang="ru-RU" dirty="0" smtClean="0"/>
              <a:t>Воспитывать  </a:t>
            </a:r>
            <a:r>
              <a:rPr lang="ru-RU" dirty="0"/>
              <a:t>бережное отношение к природе родного края.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/>
                <a:solidFill>
                  <a:srgbClr val="C00000"/>
                </a:solidFill>
                <a:effectLst/>
                <a:latin typeface="+mn-lt"/>
              </a:rPr>
              <a:t>Этапы проекта:</a:t>
            </a:r>
            <a:br>
              <a:rPr lang="ru-RU" sz="3200" dirty="0" smtClean="0">
                <a:ln/>
                <a:solidFill>
                  <a:srgbClr val="C00000"/>
                </a:solidFill>
                <a:effectLst/>
                <a:latin typeface="+mn-lt"/>
              </a:rPr>
            </a:br>
            <a:endParaRPr lang="ru-RU" sz="3200" dirty="0">
              <a:ln/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772400" cy="4392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.Подготовительный(подбор информации, опрос родителей, сбор, использование природного материала)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Практический (реализация проекта)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3.Заключительный (выставка детских работ, презентация творческого отчета по проекту)</a:t>
            </a:r>
            <a:endParaRPr lang="en-US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5212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/>
                <a:solidFill>
                  <a:srgbClr val="FF0000"/>
                </a:solidFill>
                <a:effectLst/>
                <a:latin typeface="+mn-lt"/>
              </a:rPr>
              <a:t>Реализация проекта:</a:t>
            </a:r>
            <a:br>
              <a:rPr lang="ru-RU" sz="3200" dirty="0" smtClean="0">
                <a:ln/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ln/>
                <a:solidFill>
                  <a:srgbClr val="FF0000"/>
                </a:solidFill>
                <a:effectLst/>
                <a:latin typeface="+mn-lt"/>
              </a:rPr>
              <a:t>Познавательное развитие</a:t>
            </a:r>
            <a:endParaRPr lang="ru-RU" sz="3200" dirty="0">
              <a:ln/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051232" cy="38884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spc="50" dirty="0" smtClean="0">
                <a:ln w="11430"/>
                <a:latin typeface="Times New Roman" pitchFamily="18" charset="0"/>
                <a:cs typeface="Times New Roman" pitchFamily="18" charset="0"/>
              </a:rPr>
              <a:t>Чтение произведений;</a:t>
            </a:r>
          </a:p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spc="50" dirty="0" smtClean="0">
                <a:ln w="11430"/>
                <a:latin typeface="Times New Roman" pitchFamily="18" charset="0"/>
                <a:cs typeface="Times New Roman" pitchFamily="18" charset="0"/>
              </a:rPr>
              <a:t>Д/и «С чьей ветки детки», «Наше деревце- березка»;</a:t>
            </a:r>
          </a:p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spc="50" dirty="0" smtClean="0">
                <a:ln w="11430"/>
                <a:latin typeface="Times New Roman" pitchFamily="18" charset="0"/>
                <a:cs typeface="Times New Roman" pitchFamily="18" charset="0"/>
              </a:rPr>
              <a:t>Рассматривание иллюстраций, картинок</a:t>
            </a:r>
          </a:p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spc="50" dirty="0" smtClean="0">
                <a:ln w="11430"/>
                <a:latin typeface="Times New Roman" pitchFamily="18" charset="0"/>
                <a:cs typeface="Times New Roman" pitchFamily="18" charset="0"/>
              </a:rPr>
              <a:t>Занятие по конструированию </a:t>
            </a:r>
            <a:endParaRPr lang="ru-RU" sz="1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8 группа\CIMG5567.JPG"/>
          <p:cNvPicPr>
            <a:picLocks noChangeAspect="1" noChangeArrowheads="1"/>
          </p:cNvPicPr>
          <p:nvPr/>
        </p:nvPicPr>
        <p:blipFill>
          <a:blip r:embed="rId2" cstate="print"/>
          <a:srcRect l="13636"/>
          <a:stretch>
            <a:fillRect/>
          </a:stretch>
        </p:blipFill>
        <p:spPr bwMode="auto">
          <a:xfrm>
            <a:off x="6084168" y="2780928"/>
            <a:ext cx="2736304" cy="2880320"/>
          </a:xfrm>
          <a:prstGeom prst="rect">
            <a:avLst/>
          </a:prstGeom>
          <a:noFill/>
        </p:spPr>
      </p:pic>
      <p:pic>
        <p:nvPicPr>
          <p:cNvPr id="2051" name="Picture 3" descr="C:\Users\1\Desktop\8 группа\DSCN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448248" cy="2586186"/>
          </a:xfrm>
          <a:prstGeom prst="rect">
            <a:avLst/>
          </a:prstGeom>
          <a:noFill/>
        </p:spPr>
      </p:pic>
      <p:pic>
        <p:nvPicPr>
          <p:cNvPr id="2053" name="Picture 5" descr="G:\конкурсы фото\фото проект\DSCN0001.JPG"/>
          <p:cNvPicPr>
            <a:picLocks noChangeAspect="1" noChangeArrowheads="1"/>
          </p:cNvPicPr>
          <p:nvPr/>
        </p:nvPicPr>
        <p:blipFill>
          <a:blip r:embed="rId4" cstate="print"/>
          <a:srcRect l="20143" t="6275" r="14392" b="7966"/>
          <a:stretch>
            <a:fillRect/>
          </a:stretch>
        </p:blipFill>
        <p:spPr bwMode="auto">
          <a:xfrm>
            <a:off x="3923928" y="3284984"/>
            <a:ext cx="2088232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36815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Занятия природоведческого цикла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DSCN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456384" cy="4392488"/>
          </a:xfrm>
          <a:prstGeom prst="rect">
            <a:avLst/>
          </a:prstGeom>
          <a:noFill/>
        </p:spPr>
      </p:pic>
      <p:pic>
        <p:nvPicPr>
          <p:cNvPr id="1028" name="Picture 4" descr="G:\конкурсы фото\фото проект\DSCN0074.JPG"/>
          <p:cNvPicPr>
            <a:picLocks noChangeAspect="1" noChangeArrowheads="1"/>
          </p:cNvPicPr>
          <p:nvPr/>
        </p:nvPicPr>
        <p:blipFill>
          <a:blip r:embed="rId3" cstate="print"/>
          <a:srcRect l="5000" b="1923"/>
          <a:stretch>
            <a:fillRect/>
          </a:stretch>
        </p:blipFill>
        <p:spPr bwMode="auto">
          <a:xfrm>
            <a:off x="5220072" y="1700808"/>
            <a:ext cx="316835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Занятия познавательного цикла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\Desktop\DSCN0076 (2).JPG"/>
          <p:cNvPicPr>
            <a:picLocks noChangeAspect="1" noChangeArrowheads="1"/>
          </p:cNvPicPr>
          <p:nvPr/>
        </p:nvPicPr>
        <p:blipFill>
          <a:blip r:embed="rId2" cstate="print"/>
          <a:srcRect l="14286" t="4688"/>
          <a:stretch>
            <a:fillRect/>
          </a:stretch>
        </p:blipFill>
        <p:spPr bwMode="auto">
          <a:xfrm>
            <a:off x="5004048" y="2708920"/>
            <a:ext cx="3456384" cy="3473404"/>
          </a:xfrm>
          <a:prstGeom prst="rect">
            <a:avLst/>
          </a:prstGeom>
          <a:noFill/>
        </p:spPr>
      </p:pic>
      <p:pic>
        <p:nvPicPr>
          <p:cNvPr id="3078" name="Picture 6" descr="G:\конкурсы фото\фото проект\DSCN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00560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52736"/>
            <a:ext cx="7772400" cy="10081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7772400" cy="2009512"/>
          </a:xfrm>
        </p:spPr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 с детьми: «Почему береза белая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прошлое бумаги»; Составление рассказов; разучивание пословиц, поговорок, загадок.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DSCN0057.JPG"/>
          <p:cNvPicPr/>
          <p:nvPr/>
        </p:nvPicPr>
        <p:blipFill>
          <a:blip r:embed="rId2" cstate="print"/>
          <a:srcRect l="1852" t="6818" r="1852" b="4545"/>
          <a:stretch>
            <a:fillRect/>
          </a:stretch>
        </p:blipFill>
        <p:spPr bwMode="auto">
          <a:xfrm>
            <a:off x="4716016" y="3356992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esktop\8 группа\DSCN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352839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2920288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«Сохраним леса Мордовии»                  Народные промыслы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1\Desktop\8 группа\DSCN0119.JPG"/>
          <p:cNvPicPr>
            <a:picLocks noChangeAspect="1" noChangeArrowheads="1"/>
          </p:cNvPicPr>
          <p:nvPr/>
        </p:nvPicPr>
        <p:blipFill>
          <a:blip r:embed="rId2" cstate="print"/>
          <a:srcRect l="24122" r="22068"/>
          <a:stretch>
            <a:fillRect/>
          </a:stretch>
        </p:blipFill>
        <p:spPr bwMode="auto">
          <a:xfrm>
            <a:off x="5940152" y="2708920"/>
            <a:ext cx="2304256" cy="3960440"/>
          </a:xfrm>
          <a:prstGeom prst="rect">
            <a:avLst/>
          </a:prstGeom>
          <a:noFill/>
        </p:spPr>
      </p:pic>
      <p:pic>
        <p:nvPicPr>
          <p:cNvPr id="4098" name="Picture 2" descr="G:\конкурсы фото\фото проект\DSCN0014.JPG"/>
          <p:cNvPicPr>
            <a:picLocks noChangeAspect="1" noChangeArrowheads="1"/>
          </p:cNvPicPr>
          <p:nvPr/>
        </p:nvPicPr>
        <p:blipFill>
          <a:blip r:embed="rId3" cstate="print"/>
          <a:srcRect t="21946" r="2785" b="18066"/>
          <a:stretch>
            <a:fillRect/>
          </a:stretch>
        </p:blipFill>
        <p:spPr bwMode="auto">
          <a:xfrm>
            <a:off x="323528" y="2780928"/>
            <a:ext cx="453650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по художественному творчеству;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своими руками;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песен, частушек «Белоствольная красавица»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DSCN0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562981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1\Desktop\DSCN0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255</Words>
  <Application>Microsoft Office PowerPoint</Application>
  <PresentationFormat>Экран 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Проект </vt:lpstr>
      <vt:lpstr>   </vt:lpstr>
      <vt:lpstr>Этапы проекта: </vt:lpstr>
      <vt:lpstr>Реализация проекта: Познавательное развитие</vt:lpstr>
      <vt:lpstr>       Занятия природоведческого цикла          </vt:lpstr>
      <vt:lpstr>Занятия познавательного цикла</vt:lpstr>
      <vt:lpstr>Речевое развитие</vt:lpstr>
      <vt:lpstr>Социально-коммуникативное развитие</vt:lpstr>
      <vt:lpstr>Художественно-эстетическое развитие</vt:lpstr>
      <vt:lpstr>Физическое развитие</vt:lpstr>
      <vt:lpstr>Результаты 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39</cp:revision>
  <dcterms:modified xsi:type="dcterms:W3CDTF">2017-03-12T18:02:43Z</dcterms:modified>
</cp:coreProperties>
</file>