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8" r:id="rId12"/>
    <p:sldId id="257" r:id="rId13"/>
    <p:sldId id="258" r:id="rId14"/>
    <p:sldId id="286" r:id="rId15"/>
    <p:sldId id="287" r:id="rId16"/>
    <p:sldId id="261" r:id="rId17"/>
    <p:sldId id="263" r:id="rId18"/>
    <p:sldId id="265" r:id="rId19"/>
    <p:sldId id="28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1270"/>
    <a:srgbClr val="9933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2A6CD-8DCF-4E96-81A5-301C76EF5CFA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1B74A-B8E6-4868-A1FC-A1BD14ED3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855E9-ED75-459F-A611-6DD793E42775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5073B-3FA9-49A3-A686-62DC3AD6F8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AB07-16E5-4637-A544-AACB4C5C1667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6E48E-A020-4E79-A5BE-807FB7302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1DC1F-6660-4873-94A4-33918742B46D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91EC-1F7A-4AF7-B716-3327830A3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FE820-27DA-4C13-A6BD-05A922737BE6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65176-944B-4D2A-8CAC-21C4DFB77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3AB51-FC80-4BD0-B9A1-2A3DC766F3A5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40213-26EF-40EB-9083-6BF37259F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7DD87-0729-48C3-A1AC-9D38D158197F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A2F97-8E7F-40D9-B9E9-9842BE8F5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5DCC2-7D31-4750-A321-0C8167AD5DB3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631E-0D03-490A-8F26-401FBB199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90648-C849-4BC3-A2CC-93771B371BD0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E10BF-ACF2-48BC-A7A1-39395E660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22CFE-EB63-429D-B04C-364CE8E8B3C4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C283-2D40-451F-BA01-BE16017FD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9043-C5F6-4422-AD1B-6ED00AC9CC0C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3E4BF-31B0-463C-8A70-03DF2AD47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7C6A37-C537-4418-99C2-E0AC5636067D}" type="datetimeFigureOut">
              <a:rPr lang="ru-RU"/>
              <a:pPr>
                <a:defRPr/>
              </a:pPr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CB91A6-8F8F-4E10-AD10-A0AE936A7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84" r:id="rId9"/>
    <p:sldLayoutId id="2147483675" r:id="rId10"/>
    <p:sldLayoutId id="2147483674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+mj-ea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817563" y="476250"/>
            <a:ext cx="7858125" cy="936625"/>
          </a:xfrm>
        </p:spPr>
        <p:txBody>
          <a:bodyPr/>
          <a:lstStyle/>
          <a:p>
            <a:pPr algn="ctr" eaLnBrk="1" hangingPunct="1"/>
            <a:r>
              <a:rPr lang="ru-RU" sz="1800" b="1" i="1" smtClean="0">
                <a:solidFill>
                  <a:srgbClr val="381270"/>
                </a:solidFill>
              </a:rPr>
              <a:t>Муниципальное дошкольное</a:t>
            </a:r>
            <a:r>
              <a:rPr lang="ru-RU" sz="1800" b="1" i="1" smtClean="0">
                <a:solidFill>
                  <a:srgbClr val="381270"/>
                </a:solidFill>
                <a:latin typeface="Arial" charset="0"/>
              </a:rPr>
              <a:t> образовательное учреждение</a:t>
            </a:r>
            <a:r>
              <a:rPr lang="ru-RU" sz="1800" b="1" i="1" smtClean="0">
                <a:solidFill>
                  <a:srgbClr val="381270"/>
                </a:solidFill>
              </a:rPr>
              <a:t> «</a:t>
            </a:r>
            <a:r>
              <a:rPr lang="ru-RU" sz="1800" b="1" i="1" smtClean="0">
                <a:solidFill>
                  <a:srgbClr val="381270"/>
                </a:solidFill>
                <a:latin typeface="Arial" charset="0"/>
              </a:rPr>
              <a:t>Д</a:t>
            </a:r>
            <a:r>
              <a:rPr lang="ru-RU" sz="1800" b="1" i="1" smtClean="0">
                <a:solidFill>
                  <a:srgbClr val="381270"/>
                </a:solidFill>
              </a:rPr>
              <a:t>етский сад </a:t>
            </a:r>
            <a:r>
              <a:rPr lang="ru-RU" sz="1800" b="1" i="1" smtClean="0">
                <a:solidFill>
                  <a:srgbClr val="381270"/>
                </a:solidFill>
                <a:latin typeface="Arial" charset="0"/>
              </a:rPr>
              <a:t>№ 82</a:t>
            </a:r>
            <a:r>
              <a:rPr lang="ru-RU" sz="1800" b="1" i="1" smtClean="0">
                <a:solidFill>
                  <a:srgbClr val="381270"/>
                </a:solidFill>
              </a:rPr>
              <a:t>»</a:t>
            </a:r>
            <a:r>
              <a:rPr lang="ru-RU" sz="1800" b="1" smtClean="0">
                <a:solidFill>
                  <a:srgbClr val="381270"/>
                </a:solidFill>
              </a:rPr>
              <a:t/>
            </a:r>
            <a:br>
              <a:rPr lang="ru-RU" sz="1800" b="1" smtClean="0">
                <a:solidFill>
                  <a:srgbClr val="381270"/>
                </a:solidFill>
              </a:rPr>
            </a:br>
            <a:r>
              <a:rPr lang="ru-RU" sz="1800" smtClean="0"/>
              <a:t/>
            </a:r>
            <a:br>
              <a:rPr lang="ru-RU" sz="1800" smtClean="0"/>
            </a:br>
            <a:endParaRPr lang="ru-RU" sz="1800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836613"/>
            <a:ext cx="7200900" cy="5329237"/>
          </a:xfrm>
        </p:spPr>
        <p:txBody>
          <a:bodyPr/>
          <a:lstStyle/>
          <a:p>
            <a:pPr algn="ctr" eaLnBrk="1" hangingPunct="1"/>
            <a:endParaRPr lang="ru-RU" sz="340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3600" i="1" smtClean="0">
                <a:solidFill>
                  <a:srgbClr val="38127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3600" i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ru-RU" sz="4900" b="1" i="1" smtClean="0">
                <a:solidFill>
                  <a:srgbClr val="334116"/>
                </a:solidFill>
                <a:latin typeface="Times New Roman" pitchFamily="18" charset="0"/>
                <a:cs typeface="Times New Roman" pitchFamily="18" charset="0"/>
              </a:rPr>
              <a:t>«Зелёные спасатели»</a:t>
            </a:r>
          </a:p>
          <a:p>
            <a:pPr algn="r" eaLnBrk="1" hangingPunct="1"/>
            <a:endParaRPr lang="ru-RU" sz="1200" b="1" i="1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endParaRPr lang="ru-RU" sz="1200" i="1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endParaRPr lang="ru-RU" sz="1200" i="1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b="1" i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2400" i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:воспитатель </a:t>
            </a:r>
          </a:p>
          <a:p>
            <a:pPr algn="ctr" eaLnBrk="1" hangingPunct="1"/>
            <a:r>
              <a:rPr lang="ru-RU" sz="2400" i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первой кв. категории </a:t>
            </a:r>
          </a:p>
          <a:p>
            <a:pPr algn="ctr" eaLnBrk="1" hangingPunct="1"/>
            <a:r>
              <a:rPr lang="ru-RU" sz="2400" b="1" i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Мадеева О.С</a:t>
            </a:r>
            <a:r>
              <a:rPr lang="ru-RU" sz="2400" i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ru-RU" sz="2400" i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2016 год</a:t>
            </a:r>
          </a:p>
        </p:txBody>
      </p:sp>
      <p:pic>
        <p:nvPicPr>
          <p:cNvPr id="13315" name="Picture 4" descr="1314698795_dri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4005263"/>
            <a:ext cx="262731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7124700" cy="503238"/>
          </a:xfrm>
        </p:spPr>
        <p:txBody>
          <a:bodyPr/>
          <a:lstStyle/>
          <a:p>
            <a:pPr algn="ctr" eaLnBrk="1" hangingPunct="1"/>
            <a:r>
              <a:rPr lang="ru-RU" sz="36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Формы реализации проекта:</a:t>
            </a:r>
            <a:br>
              <a:rPr lang="ru-RU" sz="36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smtClean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250825" y="981075"/>
            <a:ext cx="8424863" cy="41036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ru-RU" smtClean="0"/>
          </a:p>
          <a:p>
            <a:r>
              <a:rPr lang="ru-RU" sz="2400" smtClean="0">
                <a:latin typeface="Times New Roman" pitchFamily="18" charset="0"/>
              </a:rPr>
              <a:t>Эксперименты, опыты, решение проблемных ситуаций;</a:t>
            </a:r>
          </a:p>
          <a:p>
            <a:r>
              <a:rPr lang="ru-RU" sz="2400" smtClean="0">
                <a:latin typeface="Times New Roman" pitchFamily="18" charset="0"/>
              </a:rPr>
              <a:t>Практическая деятельность;</a:t>
            </a:r>
          </a:p>
          <a:p>
            <a:r>
              <a:rPr lang="ru-RU" sz="2400" smtClean="0">
                <a:latin typeface="Times New Roman" pitchFamily="18" charset="0"/>
              </a:rPr>
              <a:t>Наблюдение за живой и неживой природой;</a:t>
            </a:r>
          </a:p>
          <a:p>
            <a:r>
              <a:rPr lang="ru-RU" sz="2400" smtClean="0">
                <a:latin typeface="Times New Roman" pitchFamily="18" charset="0"/>
              </a:rPr>
              <a:t>Дидактические, настольные экологические игры;</a:t>
            </a:r>
          </a:p>
          <a:p>
            <a:r>
              <a:rPr lang="ru-RU" sz="2400" smtClean="0">
                <a:latin typeface="Times New Roman" pitchFamily="18" charset="0"/>
              </a:rPr>
              <a:t>Продуктивная деятельность (рисование, поделки из природного материала);</a:t>
            </a:r>
          </a:p>
          <a:p>
            <a:r>
              <a:rPr lang="ru-RU" sz="2400" smtClean="0">
                <a:latin typeface="Times New Roman" pitchFamily="18" charset="0"/>
              </a:rPr>
              <a:t>Труд в природе;</a:t>
            </a:r>
          </a:p>
          <a:p>
            <a:r>
              <a:rPr lang="ru-RU" sz="2400" smtClean="0">
                <a:latin typeface="Times New Roman" pitchFamily="18" charset="0"/>
              </a:rPr>
              <a:t>Чтение художественной литературы о природе, рассматривание энциклопедий, обучающие презентации.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3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2775" name="WordArt 7"/>
          <p:cNvSpPr>
            <a:spLocks noChangeArrowheads="1" noChangeShapeType="1" noTextEdit="1"/>
          </p:cNvSpPr>
          <p:nvPr/>
        </p:nvSpPr>
        <p:spPr bwMode="auto">
          <a:xfrm>
            <a:off x="468313" y="2706688"/>
            <a:ext cx="10275887" cy="20542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6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6600">
                        <a:gamma/>
                        <a:shade val="46275"/>
                        <a:invGamma/>
                      </a:srgbClr>
                    </a:gs>
                    <a:gs pos="50000">
                      <a:srgbClr val="FF6600"/>
                    </a:gs>
                    <a:gs pos="100000">
                      <a:srgbClr val="FF66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atin typeface="Arial"/>
                <a:cs typeface="Arial"/>
              </a:rPr>
              <a:t>Работа воспитателя по проекту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900113" y="188913"/>
            <a:ext cx="7234237" cy="1727200"/>
          </a:xfrm>
        </p:spPr>
        <p:txBody>
          <a:bodyPr/>
          <a:lstStyle/>
          <a:p>
            <a:pPr algn="ctr" eaLnBrk="1" hangingPunct="1"/>
            <a:r>
              <a:rPr lang="ru-RU" b="1" u="sng" smtClean="0">
                <a:solidFill>
                  <a:srgbClr val="993366"/>
                </a:solidFill>
                <a:latin typeface="Arial" charset="0"/>
              </a:rPr>
              <a:t>Познавательно - речевое развитие</a:t>
            </a:r>
            <a:r>
              <a:rPr lang="ru-RU" b="1" smtClean="0">
                <a:solidFill>
                  <a:srgbClr val="993366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993366"/>
                </a:solidFill>
                <a:latin typeface="Arial" charset="0"/>
              </a:rPr>
            </a:br>
            <a:r>
              <a:rPr lang="ru-RU" b="1" smtClean="0">
                <a:solidFill>
                  <a:srgbClr val="993366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993366"/>
                </a:solidFill>
                <a:latin typeface="Arial" charset="0"/>
              </a:rPr>
            </a:br>
            <a:r>
              <a:rPr lang="ru-RU" sz="2800" b="1" i="1" smtClean="0">
                <a:solidFill>
                  <a:srgbClr val="993366"/>
                </a:solidFill>
                <a:latin typeface="Arial" charset="0"/>
              </a:rPr>
              <a:t>Беседа о лекарственных растениях</a:t>
            </a:r>
          </a:p>
        </p:txBody>
      </p:sp>
      <p:pic>
        <p:nvPicPr>
          <p:cNvPr id="23554" name="Picture 4" descr="C:\Users\User\Desktop\iCAZ01D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573463"/>
            <a:ext cx="79533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IMG_20161206_0906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133600"/>
            <a:ext cx="784860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IMG_20161206_0908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47529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4" descr="IMG_20161206_0906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3429000"/>
            <a:ext cx="545782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1979613" y="0"/>
            <a:ext cx="5113337" cy="1341438"/>
          </a:xfrm>
        </p:spPr>
        <p:txBody>
          <a:bodyPr/>
          <a:lstStyle/>
          <a:p>
            <a:pPr algn="ctr"/>
            <a:r>
              <a:rPr lang="ru-RU" b="1" i="1" smtClean="0">
                <a:solidFill>
                  <a:srgbClr val="993366"/>
                </a:solidFill>
                <a:latin typeface="Times New Roman" pitchFamily="18" charset="0"/>
              </a:rPr>
              <a:t>Настольные игры по экологии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1042988" y="1773238"/>
            <a:ext cx="7124700" cy="405288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5603" name="Picture 4" descr="IMG_20161214_1132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700213"/>
            <a:ext cx="7693025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IMG_20161212_1328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92150"/>
            <a:ext cx="74898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 flipH="1">
            <a:off x="1908175" y="188913"/>
            <a:ext cx="5111750" cy="792162"/>
          </a:xfrm>
        </p:spPr>
        <p:txBody>
          <a:bodyPr/>
          <a:lstStyle/>
          <a:p>
            <a:pPr algn="ctr" eaLnBrk="1" hangingPunct="1"/>
            <a:r>
              <a:rPr lang="ru-RU" b="1" u="sng" smtClean="0">
                <a:solidFill>
                  <a:srgbClr val="993366"/>
                </a:solidFill>
                <a:latin typeface="Arial" charset="0"/>
              </a:rPr>
              <a:t>Художественно - эстетическое развитие</a:t>
            </a:r>
          </a:p>
        </p:txBody>
      </p:sp>
      <p:pic>
        <p:nvPicPr>
          <p:cNvPr id="27650" name="Picture 3" descr="IMG_20161202_0917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989138"/>
            <a:ext cx="7907337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IMG_20161205_110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20713"/>
            <a:ext cx="56165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4" descr="IMG_20161206_1307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636838"/>
            <a:ext cx="49688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284663" y="2924175"/>
            <a:ext cx="71437" cy="71438"/>
          </a:xfrm>
        </p:spPr>
        <p:txBody>
          <a:bodyPr/>
          <a:lstStyle/>
          <a:p>
            <a:pPr algn="ctr" eaLnBrk="1" hangingPunct="1"/>
            <a:endParaRPr lang="ru-RU" sz="2800" i="1" smtClean="0"/>
          </a:p>
        </p:txBody>
      </p:sp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619250" y="0"/>
            <a:ext cx="752475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>
              <a:solidFill>
                <a:srgbClr val="993366"/>
              </a:solidFill>
              <a:latin typeface="Times New Roman" pitchFamily="18" charset="0"/>
            </a:endParaRPr>
          </a:p>
          <a:p>
            <a:pPr algn="ctr"/>
            <a:r>
              <a:rPr lang="ru-RU" sz="3200" b="1" u="sng">
                <a:solidFill>
                  <a:srgbClr val="993366"/>
                </a:solidFill>
                <a:latin typeface="Times New Roman" pitchFamily="18" charset="0"/>
              </a:rPr>
              <a:t>Совместная работа воспитателя и родителей</a:t>
            </a:r>
            <a:r>
              <a:rPr lang="ru-RU" sz="3200" b="1">
                <a:solidFill>
                  <a:srgbClr val="993366"/>
                </a:solidFill>
                <a:latin typeface="Times New Roman" pitchFamily="18" charset="0"/>
              </a:rPr>
              <a:t> </a:t>
            </a:r>
          </a:p>
          <a:p>
            <a:pPr algn="ctr"/>
            <a:endParaRPr lang="ru-RU" sz="3200" b="1">
              <a:solidFill>
                <a:srgbClr val="993366"/>
              </a:solidFill>
              <a:latin typeface="Times New Roman" pitchFamily="18" charset="0"/>
            </a:endParaRPr>
          </a:p>
          <a:p>
            <a:pPr algn="r"/>
            <a:r>
              <a:rPr lang="ru-RU" sz="3200" b="1" i="1">
                <a:solidFill>
                  <a:srgbClr val="993366"/>
                </a:solidFill>
                <a:latin typeface="Times New Roman" pitchFamily="18" charset="0"/>
              </a:rPr>
              <a:t>                   </a:t>
            </a:r>
            <a:r>
              <a:rPr lang="ru-RU" sz="2800" b="1" i="1">
                <a:solidFill>
                  <a:srgbClr val="993366"/>
                </a:solidFill>
                <a:latin typeface="Times New Roman" pitchFamily="18" charset="0"/>
              </a:rPr>
              <a:t>Выставка книг по экологии</a:t>
            </a:r>
          </a:p>
        </p:txBody>
      </p:sp>
      <p:pic>
        <p:nvPicPr>
          <p:cNvPr id="29699" name="Picture 4" descr="IMG_20161212_1333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924175"/>
            <a:ext cx="640873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/>
          </p:cNvSpPr>
          <p:nvPr>
            <p:ph type="body" idx="1"/>
          </p:nvPr>
        </p:nvSpPr>
        <p:spPr>
          <a:xfrm>
            <a:off x="2700338" y="1989138"/>
            <a:ext cx="71437" cy="71437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sz="800" smtClean="0"/>
          </a:p>
        </p:txBody>
      </p:sp>
      <p:pic>
        <p:nvPicPr>
          <p:cNvPr id="30724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192838"/>
          </a:xfrm>
          <a:prstGeom prst="rect">
            <a:avLst/>
          </a:prstGeom>
          <a:noFill/>
        </p:spPr>
      </p:pic>
      <p:sp>
        <p:nvSpPr>
          <p:cNvPr id="30725" name="WordArt 5"/>
          <p:cNvSpPr>
            <a:spLocks noChangeArrowheads="1" noChangeShapeType="1" noTextEdit="1"/>
          </p:cNvSpPr>
          <p:nvPr/>
        </p:nvSpPr>
        <p:spPr bwMode="auto">
          <a:xfrm rot="-142416">
            <a:off x="1041400" y="3856038"/>
            <a:ext cx="7200900" cy="2087562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/>
                <a:cs typeface="Times New Roman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042988" y="476250"/>
            <a:ext cx="7124700" cy="936625"/>
          </a:xfrm>
        </p:spPr>
        <p:txBody>
          <a:bodyPr/>
          <a:lstStyle/>
          <a:p>
            <a:pPr algn="ctr" eaLnBrk="1" hangingPunct="1"/>
            <a:r>
              <a:rPr lang="ru-RU" sz="36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Проблема: </a:t>
            </a:r>
            <a:br>
              <a:rPr lang="ru-RU" sz="36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smtClean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250825" y="1557338"/>
            <a:ext cx="8569325" cy="3671887"/>
          </a:xfrm>
        </p:spPr>
        <p:txBody>
          <a:bodyPr/>
          <a:lstStyle/>
          <a:p>
            <a:pPr marL="0" indent="0"/>
            <a:r>
              <a:rPr lang="ru-RU" smtClean="0"/>
              <a:t> </a:t>
            </a:r>
            <a:r>
              <a:rPr lang="ru-RU" sz="2400" smtClean="0">
                <a:latin typeface="Times New Roman" pitchFamily="18" charset="0"/>
              </a:rPr>
              <a:t>Отдалённость городских жителей от природы, потребительское отношение человека к природным ресурсам родного края, невнимание к проблемам окружающей среды – всё это приводит к отсутствию у дошкольников поведенческого эталона отношения к объектам живой и неживой природы, осознания необходимости их оберегать. </a:t>
            </a:r>
          </a:p>
          <a:p>
            <a:pPr marL="0" indent="0"/>
            <a:r>
              <a:rPr lang="ru-RU" sz="2400" smtClean="0">
                <a:latin typeface="Times New Roman" pitchFamily="18" charset="0"/>
              </a:rPr>
              <a:t> Недостаточная возможность использования территории детского сада для создания образовательных ситуаций по изучению природы родного края, формирования чувства близости к ней, необходимости бережного отношения. </a:t>
            </a:r>
          </a:p>
          <a:p>
            <a:pPr marL="0" indent="0"/>
            <a:r>
              <a:rPr lang="ru-RU" sz="2400" smtClean="0">
                <a:latin typeface="Times New Roman" pitchFamily="18" charset="0"/>
              </a:rPr>
              <a:t> Необходимость повышения компетентности родителей в вопросах экологического просвещения детей.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116013" y="620713"/>
            <a:ext cx="7124700" cy="923925"/>
          </a:xfrm>
        </p:spPr>
        <p:txBody>
          <a:bodyPr/>
          <a:lstStyle/>
          <a:p>
            <a:pPr algn="ctr" eaLnBrk="1" hangingPunct="1"/>
            <a:r>
              <a:rPr lang="ru-RU" sz="36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  <a:r>
              <a:rPr lang="ru-RU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smtClean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468313" y="1196975"/>
            <a:ext cx="8351837" cy="5256213"/>
          </a:xfrm>
        </p:spPr>
        <p:txBody>
          <a:bodyPr/>
          <a:lstStyle/>
          <a:p>
            <a:pPr lvl="1"/>
            <a:r>
              <a:rPr lang="ru-RU" sz="2400" smtClean="0">
                <a:latin typeface="Times New Roman" pitchFamily="18" charset="0"/>
              </a:rPr>
              <a:t>Катастрофическое ухудшение экологической обстановки стоит в ряду самых актуальных проблем современности.</a:t>
            </a:r>
          </a:p>
          <a:p>
            <a:pPr lvl="1"/>
            <a:r>
              <a:rPr lang="ru-RU" sz="2400" smtClean="0">
                <a:latin typeface="Times New Roman" pitchFamily="18" charset="0"/>
              </a:rPr>
              <a:t>В современной практике экологического воспитания в ДОУ огромную роль стало играть создание экологической тропы. Название «экологическая тропа» можно понимать, как «мы изучаем природу» и как «природа нас учит». Особенность процесса экологического воспитания на тропе природы состоит в  достижении органического сочетания отдыха и познания во время движения по маршруту тропы.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403350" y="692150"/>
            <a:ext cx="7124700" cy="923925"/>
          </a:xfrm>
        </p:spPr>
        <p:txBody>
          <a:bodyPr/>
          <a:lstStyle/>
          <a:p>
            <a:pPr algn="ctr" eaLnBrk="1" hangingPunct="1"/>
            <a:r>
              <a:rPr lang="ru-RU" sz="36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3600" smtClean="0">
                <a:solidFill>
                  <a:srgbClr val="993366"/>
                </a:solidFill>
              </a:rPr>
              <a:t/>
            </a:r>
            <a:br>
              <a:rPr lang="ru-RU" sz="3600" smtClean="0">
                <a:solidFill>
                  <a:srgbClr val="993366"/>
                </a:solidFill>
              </a:rPr>
            </a:br>
            <a:endParaRPr lang="ru-RU" sz="3600" smtClean="0">
              <a:solidFill>
                <a:srgbClr val="993366"/>
              </a:solidFill>
            </a:endParaRP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1258888" y="2276475"/>
            <a:ext cx="6842125" cy="2881313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</a:rPr>
              <a:t>Формирование человека  с новым экологическим мышлением, способного осознавать последствия своих действий по отношению к окружающей среде и умеющего жить в относительной гармонии с природой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009650" y="404813"/>
            <a:ext cx="7124700" cy="936625"/>
          </a:xfrm>
        </p:spPr>
        <p:txBody>
          <a:bodyPr/>
          <a:lstStyle/>
          <a:p>
            <a:pPr algn="ctr" eaLnBrk="1" hangingPunct="1"/>
            <a:r>
              <a:rPr lang="ru-RU" sz="36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sz="360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smtClean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827088" y="1268413"/>
            <a:ext cx="7993062" cy="3960812"/>
          </a:xfrm>
        </p:spPr>
        <p:txBody>
          <a:bodyPr/>
          <a:lstStyle/>
          <a:p>
            <a:r>
              <a:rPr lang="ru-RU" sz="2400" smtClean="0">
                <a:latin typeface="Times New Roman" pitchFamily="18" charset="0"/>
              </a:rPr>
              <a:t>Создание экологического пространства для проведения экспериментов;</a:t>
            </a:r>
          </a:p>
          <a:p>
            <a:r>
              <a:rPr lang="ru-RU" sz="2400" smtClean="0">
                <a:latin typeface="Times New Roman" pitchFamily="18" charset="0"/>
              </a:rPr>
              <a:t>Формирование экологически целесообразного поведения в природе;</a:t>
            </a:r>
          </a:p>
          <a:p>
            <a:r>
              <a:rPr lang="ru-RU" sz="2400" smtClean="0">
                <a:latin typeface="Times New Roman" pitchFamily="18" charset="0"/>
              </a:rPr>
              <a:t>Проведение систематических наблюдений, игр, инсценировок, формирование чувства близости к природе.</a:t>
            </a:r>
          </a:p>
          <a:p>
            <a:r>
              <a:rPr lang="ru-RU" sz="2400" smtClean="0">
                <a:latin typeface="Times New Roman" pitchFamily="18" charset="0"/>
              </a:rPr>
              <a:t>Направления:  просветительское, практическое (экспериментирование).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2"/>
          <p:cNvSpPr>
            <a:spLocks noGrp="1"/>
          </p:cNvSpPr>
          <p:nvPr>
            <p:ph idx="1"/>
          </p:nvPr>
        </p:nvSpPr>
        <p:spPr>
          <a:xfrm>
            <a:off x="1042988" y="1125538"/>
            <a:ext cx="7450137" cy="3743325"/>
          </a:xfrm>
        </p:spPr>
        <p:txBody>
          <a:bodyPr/>
          <a:lstStyle/>
          <a:p>
            <a:r>
              <a:rPr lang="ru-RU" sz="2400" u="sng" smtClean="0">
                <a:latin typeface="Times New Roman" pitchFamily="18" charset="0"/>
              </a:rPr>
              <a:t>1 этап: диагностический –  </a:t>
            </a:r>
            <a:r>
              <a:rPr lang="ru-RU" sz="2400" smtClean="0">
                <a:latin typeface="Times New Roman" pitchFamily="18" charset="0"/>
              </a:rPr>
              <a:t>изучение экологических знаний детей;</a:t>
            </a:r>
          </a:p>
          <a:p>
            <a:r>
              <a:rPr lang="ru-RU" sz="2400" u="sng" smtClean="0">
                <a:latin typeface="Times New Roman" pitchFamily="18" charset="0"/>
              </a:rPr>
              <a:t>2 этап: организационный – </a:t>
            </a:r>
            <a:r>
              <a:rPr lang="ru-RU" sz="2400" smtClean="0">
                <a:latin typeface="Times New Roman" pitchFamily="18" charset="0"/>
              </a:rPr>
              <a:t>создание проекта  «Зелёные спасатели»;</a:t>
            </a:r>
          </a:p>
          <a:p>
            <a:r>
              <a:rPr lang="ru-RU" sz="2400" u="sng" smtClean="0">
                <a:latin typeface="Times New Roman" pitchFamily="18" charset="0"/>
              </a:rPr>
              <a:t>3 этап: основной – </a:t>
            </a:r>
            <a:r>
              <a:rPr lang="ru-RU" sz="2400" smtClean="0">
                <a:latin typeface="Times New Roman" pitchFamily="18" charset="0"/>
              </a:rPr>
              <a:t>реализация и актуализация экологического проекта.</a:t>
            </a: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403350" y="0"/>
            <a:ext cx="5761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484438" y="188913"/>
            <a:ext cx="4751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993366"/>
                </a:solidFill>
              </a:rPr>
              <a:t>Этапы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2"/>
          <p:cNvSpPr>
            <a:spLocks noGrp="1"/>
          </p:cNvSpPr>
          <p:nvPr>
            <p:ph idx="1"/>
          </p:nvPr>
        </p:nvSpPr>
        <p:spPr>
          <a:xfrm>
            <a:off x="827088" y="1052513"/>
            <a:ext cx="7848600" cy="396081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endParaRPr lang="ru-RU" sz="3600" smtClean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r>
              <a:rPr lang="ru-RU" sz="2400" smtClean="0">
                <a:latin typeface="Times New Roman" pitchFamily="18" charset="0"/>
              </a:rPr>
              <a:t>Наглядные (наблюдение)</a:t>
            </a:r>
          </a:p>
          <a:p>
            <a:pPr marL="0" indent="0" eaLnBrk="1" hangingPunct="1"/>
            <a:r>
              <a:rPr lang="ru-RU" sz="2400" smtClean="0">
                <a:latin typeface="Times New Roman" pitchFamily="18" charset="0"/>
              </a:rPr>
              <a:t>Словесные (рассказ, беседа, опрос)</a:t>
            </a:r>
          </a:p>
          <a:p>
            <a:pPr marL="0" indent="0" eaLnBrk="1" hangingPunct="1"/>
            <a:r>
              <a:rPr lang="ru-RU" sz="2400" smtClean="0">
                <a:latin typeface="Times New Roman" pitchFamily="18" charset="0"/>
              </a:rPr>
              <a:t>Практические: экспериментирование (опыты), моделирование, игровые и проблемные ситуации</a:t>
            </a:r>
          </a:p>
          <a:p>
            <a:pPr marL="0" indent="0" eaLnBrk="1" hangingPunct="1"/>
            <a:r>
              <a:rPr lang="ru-RU" sz="2400" smtClean="0">
                <a:latin typeface="Times New Roman" pitchFamily="18" charset="0"/>
              </a:rPr>
              <a:t>Игровые</a:t>
            </a: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247900" y="201613"/>
            <a:ext cx="3619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993366"/>
                </a:solidFill>
              </a:rPr>
              <a:t>Методы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1"/>
          </p:nvPr>
        </p:nvSpPr>
        <p:spPr>
          <a:xfrm>
            <a:off x="1187450" y="1196975"/>
            <a:ext cx="7345363" cy="540067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ru-RU" b="1" smtClean="0"/>
              <a:t> </a:t>
            </a:r>
            <a:r>
              <a:rPr lang="ru-RU" sz="2400" b="1" smtClean="0">
                <a:latin typeface="Times New Roman" pitchFamily="18" charset="0"/>
              </a:rPr>
              <a:t>дошкольник овладеет следующими компетенциями:</a:t>
            </a:r>
          </a:p>
          <a:p>
            <a:pPr marL="0" indent="0"/>
            <a:r>
              <a:rPr lang="ru-RU" sz="2400" smtClean="0">
                <a:latin typeface="Times New Roman" pitchFamily="18" charset="0"/>
              </a:rPr>
              <a:t> практическими умениями высаживания овощных и зерновых культур и способами ухаживания за ними;</a:t>
            </a:r>
          </a:p>
          <a:p>
            <a:pPr marL="0" indent="0"/>
            <a:r>
              <a:rPr lang="ru-RU" sz="2400" smtClean="0">
                <a:latin typeface="Times New Roman" pitchFamily="18" charset="0"/>
              </a:rPr>
              <a:t> ухаживать за объектами «Царства  Природы», самостоятельно  решать экологические задачи;</a:t>
            </a:r>
          </a:p>
          <a:p>
            <a:pPr marL="0" indent="0"/>
            <a:r>
              <a:rPr lang="ru-RU" sz="2400" smtClean="0">
                <a:latin typeface="Times New Roman" pitchFamily="18" charset="0"/>
              </a:rPr>
              <a:t> углубленно владеть знаниями о живой и неживой природе через экспериментирование;</a:t>
            </a:r>
          </a:p>
          <a:p>
            <a:pPr marL="0" indent="0"/>
            <a:r>
              <a:rPr lang="ru-RU" sz="2400" smtClean="0">
                <a:latin typeface="Times New Roman" pitchFamily="18" charset="0"/>
              </a:rPr>
              <a:t> бережно и ответственно относиться к миру природы. </a:t>
            </a:r>
            <a:endParaRPr lang="ru-RU" sz="2400" smtClean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endParaRPr lang="ru-RU" sz="2400" smtClean="0">
              <a:latin typeface="Times New Roman" pitchFamily="18" charset="0"/>
            </a:endParaRPr>
          </a:p>
          <a:p>
            <a:pPr marL="0" indent="0" algn="ctr">
              <a:buFont typeface="Wingdings 2" pitchFamily="18" charset="2"/>
              <a:buNone/>
            </a:pPr>
            <a:endParaRPr lang="ru-RU" sz="2400" smtClean="0">
              <a:latin typeface="Times New Roman" pitchFamily="18" charset="0"/>
            </a:endParaRPr>
          </a:p>
        </p:txBody>
      </p:sp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187450" y="260350"/>
            <a:ext cx="7561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993366"/>
                </a:solidFill>
              </a:rPr>
              <a:t>Прогнозируемый результат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>
            <a:spLocks noGrp="1"/>
          </p:cNvSpPr>
          <p:nvPr>
            <p:ph idx="1"/>
          </p:nvPr>
        </p:nvSpPr>
        <p:spPr>
          <a:xfrm>
            <a:off x="1042988" y="0"/>
            <a:ext cx="7705725" cy="594995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ru-RU" sz="36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Значимость  и ценность проекта: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научить дошкольника бережно относиться к окружающей нас природе, привить ему навыки ручного труда, способствовать совместной деятельности детей, педагогов и родителей.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endParaRPr lang="ru-RU" sz="3600" b="1" smtClean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ru-RU" sz="3600" b="1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дошкольники старшего возраста, педагоги, родители.</a:t>
            </a:r>
          </a:p>
          <a:p>
            <a:pPr marL="0" indent="0" algn="ctr" eaLnBrk="1" hangingPunct="1"/>
            <a:endParaRPr lang="ru-RU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603</TotalTime>
  <Words>383</Words>
  <Application>Microsoft Office PowerPoint</Application>
  <PresentationFormat>Экран (4:3)</PresentationFormat>
  <Paragraphs>64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Verdana</vt:lpstr>
      <vt:lpstr>Wingdings 2</vt:lpstr>
      <vt:lpstr>Calibri</vt:lpstr>
      <vt:lpstr>Times New Roman</vt:lpstr>
      <vt:lpstr>Spring</vt:lpstr>
      <vt:lpstr>Spring</vt:lpstr>
      <vt:lpstr>Муниципальное дошкольное образовательное учреждение «Детский сад № 82»  </vt:lpstr>
      <vt:lpstr>Проблема:  </vt:lpstr>
      <vt:lpstr>Актуальность проекта: </vt:lpstr>
      <vt:lpstr>Цель проекта:  </vt:lpstr>
      <vt:lpstr>Задачи проекта: </vt:lpstr>
      <vt:lpstr>Слайд 6</vt:lpstr>
      <vt:lpstr>Слайд 7</vt:lpstr>
      <vt:lpstr>Слайд 8</vt:lpstr>
      <vt:lpstr>Слайд 9</vt:lpstr>
      <vt:lpstr>Формы реализации проекта: </vt:lpstr>
      <vt:lpstr>Слайд 11</vt:lpstr>
      <vt:lpstr>Познавательно - речевое развитие  Беседа о лекарственных растениях</vt:lpstr>
      <vt:lpstr>Слайд 13</vt:lpstr>
      <vt:lpstr>Настольные игры по экологии</vt:lpstr>
      <vt:lpstr>Слайд 15</vt:lpstr>
      <vt:lpstr>Художественно - эстетическое развитие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46</cp:revision>
  <dcterms:created xsi:type="dcterms:W3CDTF">2013-11-27T05:50:02Z</dcterms:created>
  <dcterms:modified xsi:type="dcterms:W3CDTF">2016-12-14T14:58:37Z</dcterms:modified>
</cp:coreProperties>
</file>