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8" r:id="rId3"/>
    <p:sldId id="260" r:id="rId4"/>
    <p:sldId id="261" r:id="rId5"/>
    <p:sldId id="263" r:id="rId6"/>
    <p:sldId id="264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DE4C3-2F2A-4A2B-948C-CC8F951D45A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72BA0-D782-4349-AC03-5352BA355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2BA0-D782-4349-AC03-5352BA3559B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35A4-FA0D-4442-AD3D-71D488340DA9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7768-036A-466E-8D5D-237751912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35A4-FA0D-4442-AD3D-71D488340DA9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7768-036A-466E-8D5D-237751912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35A4-FA0D-4442-AD3D-71D488340DA9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7768-036A-466E-8D5D-237751912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35A4-FA0D-4442-AD3D-71D488340DA9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7768-036A-466E-8D5D-237751912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35A4-FA0D-4442-AD3D-71D488340DA9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7768-036A-466E-8D5D-237751912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35A4-FA0D-4442-AD3D-71D488340DA9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7768-036A-466E-8D5D-237751912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35A4-FA0D-4442-AD3D-71D488340DA9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7768-036A-466E-8D5D-237751912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35A4-FA0D-4442-AD3D-71D488340DA9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7768-036A-466E-8D5D-237751912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35A4-FA0D-4442-AD3D-71D488340DA9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7768-036A-466E-8D5D-237751912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35A4-FA0D-4442-AD3D-71D488340DA9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7768-036A-466E-8D5D-237751912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35A4-FA0D-4442-AD3D-71D488340DA9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7768-036A-466E-8D5D-237751912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D35A4-FA0D-4442-AD3D-71D488340DA9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B7768-036A-466E-8D5D-237751912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Проект </a:t>
            </a: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«Ярмарка» 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по ознакомлению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детей с 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мордовским </a:t>
            </a:r>
            <a:endParaRPr lang="ru-RU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фольклором</a:t>
            </a:r>
          </a:p>
          <a:p>
            <a:pPr algn="r">
              <a:buNone/>
            </a:pPr>
            <a:endParaRPr lang="ru-RU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Разработала</a:t>
            </a:r>
          </a:p>
          <a:p>
            <a:pPr algn="r">
              <a:buNone/>
            </a:pP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в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оспитатель: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Мотина В.А.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64807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Тип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проекта: творческий, среднесрочный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(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3 месяца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) </a:t>
            </a:r>
            <a:endParaRPr lang="ru-RU" sz="24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  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        В реализации проекта принимают участие дети подготовительной  группы, педагоги групп, родители.    Знакомство с фольклором нужно начинать в дошкольном возрасте,  так как маленькие дети быстрее и активнее впитывают новый, интересный, полезный для них материал.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      </a:t>
            </a:r>
          </a:p>
          <a:p>
            <a:pPr algn="just"/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                               </a:t>
            </a:r>
            <a:endParaRPr lang="ru-RU" dirty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  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     Актуальность 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проекта: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just">
              <a:buNone/>
            </a:pP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  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  «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Фольклор создается всеми для всех и в рамках многовековых традиций. Во всем, что делает народ, - единые представления о красоте. Здесь нет разноречий. Единство представлений о красоте создавало единство стиля, и то, как броней, защищало народное искусство от безвкусицы». Д.С.Лихачев</a:t>
            </a:r>
          </a:p>
          <a:p>
            <a:pPr algn="just">
              <a:buNone/>
            </a:pP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    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Поэтому фольклор всегда самобытен и современен. Именно по этой причине он, помимо воспитательной функции, несет еще и познавательную и речевую.</a:t>
            </a:r>
          </a:p>
          <a:p>
            <a:pPr algn="just">
              <a:buNone/>
            </a:pP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     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Проблема: отсутствие системных знаний об обычаях и традициях своей национальной культуры.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7413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 </a:t>
            </a:r>
            <a:r>
              <a:rPr lang="ru-RU" sz="2600" b="1" dirty="0" smtClean="0">
                <a:solidFill>
                  <a:srgbClr val="FFFF00"/>
                </a:solidFill>
                <a:latin typeface="Monotype Corsiva" pitchFamily="66" charset="0"/>
              </a:rPr>
              <a:t>Цель</a:t>
            </a:r>
            <a:r>
              <a:rPr lang="ru-RU" sz="2600" b="1" dirty="0">
                <a:solidFill>
                  <a:srgbClr val="FFFF00"/>
                </a:solidFill>
                <a:latin typeface="Monotype Corsiva" pitchFamily="66" charset="0"/>
              </a:rPr>
              <a:t>:</a:t>
            </a:r>
          </a:p>
          <a:p>
            <a:pPr algn="just">
              <a:buNone/>
            </a:pPr>
            <a:r>
              <a:rPr lang="ru-RU" sz="2600" b="1" dirty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ru-RU" sz="2600" b="1" dirty="0" smtClean="0">
                <a:solidFill>
                  <a:srgbClr val="FFFF00"/>
                </a:solidFill>
                <a:latin typeface="Monotype Corsiva" pitchFamily="66" charset="0"/>
              </a:rPr>
              <a:t>   Приобщить </a:t>
            </a:r>
            <a:r>
              <a:rPr lang="ru-RU" sz="2600" b="1" dirty="0">
                <a:solidFill>
                  <a:srgbClr val="FFFF00"/>
                </a:solidFill>
                <a:latin typeface="Monotype Corsiva" pitchFamily="66" charset="0"/>
              </a:rPr>
              <a:t>детей к мордовскому фольклору, увлечь народным сюжетом.</a:t>
            </a:r>
          </a:p>
          <a:p>
            <a:pPr algn="just">
              <a:buNone/>
            </a:pPr>
            <a:r>
              <a:rPr lang="ru-RU" sz="2600" b="1" dirty="0">
                <a:solidFill>
                  <a:srgbClr val="FFFF00"/>
                </a:solidFill>
                <a:latin typeface="Monotype Corsiva" pitchFamily="66" charset="0"/>
              </a:rPr>
              <a:t> </a:t>
            </a:r>
          </a:p>
          <a:p>
            <a:pPr algn="just">
              <a:buNone/>
            </a:pPr>
            <a:r>
              <a:rPr lang="ru-RU" sz="2600" b="1" dirty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ru-RU" sz="2600" b="1" dirty="0" smtClean="0">
                <a:solidFill>
                  <a:srgbClr val="FFFF00"/>
                </a:solidFill>
                <a:latin typeface="Monotype Corsiva" pitchFamily="66" charset="0"/>
              </a:rPr>
              <a:t>   Задачи</a:t>
            </a:r>
            <a:r>
              <a:rPr lang="ru-RU" sz="2600" b="1" dirty="0">
                <a:solidFill>
                  <a:srgbClr val="FFFF00"/>
                </a:solidFill>
                <a:latin typeface="Monotype Corsiva" pitchFamily="66" charset="0"/>
              </a:rPr>
              <a:t>:</a:t>
            </a:r>
          </a:p>
          <a:p>
            <a:pPr algn="just">
              <a:buNone/>
            </a:pPr>
            <a:r>
              <a:rPr lang="ru-RU" sz="2600" b="1" dirty="0">
                <a:solidFill>
                  <a:srgbClr val="FFFF00"/>
                </a:solidFill>
                <a:latin typeface="Monotype Corsiva" pitchFamily="66" charset="0"/>
              </a:rPr>
              <a:t>  1.Формировать системы знаний о мордовских народных традициях, о проведении ярмарочных гуляний.</a:t>
            </a:r>
          </a:p>
          <a:p>
            <a:pPr algn="just">
              <a:buNone/>
            </a:pPr>
            <a:r>
              <a:rPr lang="ru-RU" sz="2600" b="1" dirty="0">
                <a:solidFill>
                  <a:srgbClr val="FFFF00"/>
                </a:solidFill>
                <a:latin typeface="Monotype Corsiva" pitchFamily="66" charset="0"/>
              </a:rPr>
              <a:t>  2.Знакомство с традиционными героями ярмарок (скоморохами).</a:t>
            </a:r>
          </a:p>
          <a:p>
            <a:pPr algn="just">
              <a:buNone/>
            </a:pPr>
            <a:r>
              <a:rPr lang="ru-RU" sz="2600" b="1" dirty="0">
                <a:solidFill>
                  <a:srgbClr val="FFFF00"/>
                </a:solidFill>
                <a:latin typeface="Monotype Corsiva" pitchFamily="66" charset="0"/>
              </a:rPr>
              <a:t>  3.Воспитание интереса и любви к мордовской национальной культуре, народному творчеству, обычаям, традициям, обрядам.</a:t>
            </a:r>
          </a:p>
          <a:p>
            <a:pPr algn="just">
              <a:buNone/>
            </a:pPr>
            <a:r>
              <a:rPr lang="ru-RU" sz="2600" b="1" dirty="0">
                <a:solidFill>
                  <a:srgbClr val="FFFF00"/>
                </a:solidFill>
                <a:latin typeface="Monotype Corsiva" pitchFamily="66" charset="0"/>
              </a:rPr>
              <a:t>  4.Привлечь родителей к участию в празднике.</a:t>
            </a:r>
          </a:p>
          <a:p>
            <a:pPr algn="just">
              <a:buNone/>
            </a:pPr>
            <a:r>
              <a:rPr lang="ru-RU" sz="2600" b="1" dirty="0">
                <a:solidFill>
                  <a:srgbClr val="FFFF00"/>
                </a:solidFill>
                <a:latin typeface="Monotype Corsiva" pitchFamily="66" charset="0"/>
              </a:rPr>
              <a:t>  5.Закреплять знания русских </a:t>
            </a:r>
            <a:r>
              <a:rPr lang="ru-RU" sz="2600" b="1" dirty="0" smtClean="0">
                <a:solidFill>
                  <a:srgbClr val="FFFF00"/>
                </a:solidFill>
                <a:latin typeface="Monotype Corsiva" pitchFamily="66" charset="0"/>
              </a:rPr>
              <a:t>и мордовских народных </a:t>
            </a:r>
            <a:r>
              <a:rPr lang="ru-RU" sz="2600" b="1" dirty="0">
                <a:solidFill>
                  <a:srgbClr val="FFFF00"/>
                </a:solidFill>
                <a:latin typeface="Monotype Corsiva" pitchFamily="66" charset="0"/>
              </a:rPr>
              <a:t>песен.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600" b="1" dirty="0" smtClean="0">
                <a:solidFill>
                  <a:srgbClr val="FFFF00"/>
                </a:solidFill>
              </a:rPr>
              <a:t>   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Предварительная работа:</a:t>
            </a:r>
          </a:p>
          <a:p>
            <a:pPr lvl="0" algn="just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  1. Подбор и изучение методической и художественной литературы по данной теме.</a:t>
            </a:r>
          </a:p>
          <a:p>
            <a:pPr lvl="0" algn="just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 2. Подбор музыкального сопровождения для проведения занятия.</a:t>
            </a:r>
          </a:p>
          <a:p>
            <a:pPr lvl="0" algn="just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  3.Довести до сведения родителей важность этой проблемы и привлечь на участие проекта.</a:t>
            </a:r>
          </a:p>
          <a:p>
            <a:pPr lvl="0" algn="just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4.Обогащение предметно-развивающей среды в группе. (мини-музей, куклы в национальных костюмах)</a:t>
            </a:r>
          </a:p>
          <a:p>
            <a:pPr lvl="0" algn="just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5.Разучивание </a:t>
            </a:r>
            <a:r>
              <a:rPr lang="ru-RU" sz="2400" b="1" dirty="0" err="1" smtClean="0">
                <a:solidFill>
                  <a:srgbClr val="FFFF00"/>
                </a:solidFill>
                <a:latin typeface="Monotype Corsiva" pitchFamily="66" charset="0"/>
              </a:rPr>
              <a:t>закличек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, </a:t>
            </a:r>
            <a:r>
              <a:rPr lang="ru-RU" sz="2400" b="1" dirty="0" err="1" smtClean="0">
                <a:solidFill>
                  <a:srgbClr val="FFFF00"/>
                </a:solidFill>
                <a:latin typeface="Monotype Corsiva" pitchFamily="66" charset="0"/>
              </a:rPr>
              <a:t>потешек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, загадок.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FFFF00"/>
                </a:solidFill>
              </a:rPr>
              <a:t> </a:t>
            </a:r>
            <a:endParaRPr lang="ru-RU" sz="33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Для реализации проекта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был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разработан план мероприятий по образовательным областям: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1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. Социально-коммуникативное развитие: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Дидактические игры, беседы,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загадки</a:t>
            </a:r>
          </a:p>
          <a:p>
            <a:pPr algn="just">
              <a:buNone/>
            </a:pPr>
            <a:endParaRPr lang="ru-RU" sz="24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2.Познавательное развитие: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   ФЭМП  развивающие игры «Посчитай сколько?» «Знакомство с цифрой 10 и числом 10.», конструирование различных построек и обыгрывание их.</a:t>
            </a:r>
          </a:p>
          <a:p>
            <a:pPr algn="just">
              <a:buNone/>
            </a:pPr>
            <a:endParaRPr lang="ru-RU" sz="24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3.Речевое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развитие: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Чтение стихотворений, рассказов и сказок по данной теме. 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/>
              <a:t> </a:t>
            </a:r>
          </a:p>
          <a:p>
            <a:pPr algn="just">
              <a:buNone/>
            </a:pPr>
            <a:r>
              <a:rPr lang="ru-RU" sz="2800" b="1" dirty="0" smtClean="0"/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4. Художественно-эстетическое развитие :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Рисование и поделки по  теме: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«Осенние дары»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Аппликация «Кукла-веснянка»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Рисование: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«Ярмарка глазами детей»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Разучивание песенок, танцев.   </a:t>
            </a:r>
            <a:endParaRPr lang="ru-RU" sz="2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80728"/>
            <a:ext cx="4392488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5.Физическое развитие: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Разучивание  хороводных  и  подвижных  игр «Платки»,«Гонки на лошадях», «Карусель», «У медведя во бору», «Славная картошка!», «Перетяни канат», физкультминутки. 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    Здоровый образ жизни: закрепление  правил      гигиены и здоровой пищи 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     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Результаты проекта.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1. Пополнена детская литература по ознакомлению детей с мордовским народным фольклором.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2. Пополнена методическая литература по ознакомлению дошкольников с мордовским народным фольклором.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3. В группе  созданы условия для ознакомления детей с мордовским народным фольклором.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 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4. Пополнена методическая копилка по оказанию профессиональной помощи воспитателям, родителям по вопросам ознакомления детей дошкольного возраста с устным творчеством мордовского народа.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5.Раскрыты незабываемые образы фольклорных произведений, выразительность и меткость языка, красота художественного слова.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     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6. Положительная динамика развития восприятия и усвоение  устного творчества мордовского народа, с последующим применением его в практической жизни.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Проект вызвал интерес к родной истории, к наследию и традициям своего народа.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endParaRPr lang="ru-RU" sz="2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363</Words>
  <Application>Microsoft Office PowerPoint</Application>
  <PresentationFormat>Экран (4:3)</PresentationFormat>
  <Paragraphs>72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18</cp:revision>
  <dcterms:created xsi:type="dcterms:W3CDTF">2016-12-06T17:51:07Z</dcterms:created>
  <dcterms:modified xsi:type="dcterms:W3CDTF">2017-04-12T06:43:37Z</dcterms:modified>
</cp:coreProperties>
</file>