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72" r:id="rId9"/>
    <p:sldId id="263" r:id="rId10"/>
    <p:sldId id="270" r:id="rId11"/>
    <p:sldId id="271" r:id="rId12"/>
    <p:sldId id="264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49971CC-6D18-4F5E-80DB-C4DFA5192493}">
          <p14:sldIdLst>
            <p14:sldId id="256"/>
            <p14:sldId id="257"/>
            <p14:sldId id="258"/>
            <p14:sldId id="259"/>
            <p14:sldId id="260"/>
            <p14:sldId id="269"/>
            <p14:sldId id="262"/>
            <p14:sldId id="272"/>
            <p14:sldId id="263"/>
            <p14:sldId id="270"/>
            <p14:sldId id="271"/>
            <p14:sldId id="264"/>
            <p14:sldId id="266"/>
            <p14:sldId id="267"/>
            <p14:sldId id="268"/>
          </p14:sldIdLst>
        </p14:section>
        <p14:section name="Раздел без заголовка" id="{F6B5C9BB-6B6D-48A7-BAFB-822BC67FEA3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D02A5-0573-480E-B8BC-C87D512DD2CA}" type="datetimeFigureOut">
              <a:rPr lang="ru-RU" smtClean="0"/>
              <a:pPr/>
              <a:t>15.12.2016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C0CBB-F899-4FCE-A6C9-F4A167E613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7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C0CBB-F899-4FCE-A6C9-F4A167E613B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63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C0CBB-F899-4FCE-A6C9-F4A167E613B3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5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C0CBB-F899-4FCE-A6C9-F4A167E613B3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4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C0CBB-F899-4FCE-A6C9-F4A167E613B3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54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62F0-64C7-421D-8612-AF11EA487CC7}" type="datetimeFigureOut">
              <a:rPr lang="ru-RU" smtClean="0"/>
              <a:pPr/>
              <a:t>15.12.2016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B759-3949-431D-9EE9-F091D03F50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62F0-64C7-421D-8612-AF11EA487CC7}" type="datetimeFigureOut">
              <a:rPr lang="ru-RU" smtClean="0"/>
              <a:pPr/>
              <a:t>15.12.2016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B759-3949-431D-9EE9-F091D03F50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62F0-64C7-421D-8612-AF11EA487CC7}" type="datetimeFigureOut">
              <a:rPr lang="ru-RU" smtClean="0"/>
              <a:pPr/>
              <a:t>15.12.2016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B759-3949-431D-9EE9-F091D03F50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62F0-64C7-421D-8612-AF11EA487CC7}" type="datetimeFigureOut">
              <a:rPr lang="ru-RU" smtClean="0"/>
              <a:pPr/>
              <a:t>15.12.2016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B759-3949-431D-9EE9-F091D03F50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62F0-64C7-421D-8612-AF11EA487CC7}" type="datetimeFigureOut">
              <a:rPr lang="ru-RU" smtClean="0"/>
              <a:pPr/>
              <a:t>15.12.2016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B759-3949-431D-9EE9-F091D03F50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62F0-64C7-421D-8612-AF11EA487CC7}" type="datetimeFigureOut">
              <a:rPr lang="ru-RU" smtClean="0"/>
              <a:pPr/>
              <a:t>15.12.2016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B759-3949-431D-9EE9-F091D03F50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62F0-64C7-421D-8612-AF11EA487CC7}" type="datetimeFigureOut">
              <a:rPr lang="ru-RU" smtClean="0"/>
              <a:pPr/>
              <a:t>15.12.2016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B759-3949-431D-9EE9-F091D03F50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62F0-64C7-421D-8612-AF11EA487CC7}" type="datetimeFigureOut">
              <a:rPr lang="ru-RU" smtClean="0"/>
              <a:pPr/>
              <a:t>15.12.2016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B759-3949-431D-9EE9-F091D03F50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62F0-64C7-421D-8612-AF11EA487CC7}" type="datetimeFigureOut">
              <a:rPr lang="ru-RU" smtClean="0"/>
              <a:pPr/>
              <a:t>15.12.2016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B759-3949-431D-9EE9-F091D03F50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62F0-64C7-421D-8612-AF11EA487CC7}" type="datetimeFigureOut">
              <a:rPr lang="ru-RU" smtClean="0"/>
              <a:pPr/>
              <a:t>15.12.2016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B759-3949-431D-9EE9-F091D03F50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62F0-64C7-421D-8612-AF11EA487CC7}" type="datetimeFigureOut">
              <a:rPr lang="ru-RU" smtClean="0"/>
              <a:pPr/>
              <a:t>15.12.2016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B8B759-3949-431D-9EE9-F091D03F50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6162F0-64C7-421D-8612-AF11EA487CC7}" type="datetimeFigureOut">
              <a:rPr lang="ru-RU" smtClean="0"/>
              <a:pPr/>
              <a:t>15.12.2016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B8B759-3949-431D-9EE9-F091D03F500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81357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</a:rPr>
              <a:t>«Детский сад № 82 комбинированного вида» г.о. Саранск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357562"/>
            <a:ext cx="3530344" cy="2928958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/>
              <a:t>Подготовила воспитатель: Моисеева В.И</a:t>
            </a:r>
            <a:endParaRPr lang="ru-RU" sz="18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37186" y="-22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1500174"/>
            <a:ext cx="795949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Arial" pitchFamily="34" charset="0"/>
                <a:cs typeface="Times New Roman" pitchFamily="18" charset="0"/>
              </a:rPr>
              <a:t>                    ПРОЕКТ</a:t>
            </a:r>
            <a:r>
              <a:rPr lang="ru-RU" sz="2800" b="1" i="1" dirty="0" smtClean="0">
                <a:solidFill>
                  <a:srgbClr val="FF0000"/>
                </a:solidFill>
              </a:rPr>
              <a:t>«Цветная экология»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                             (Осень- чудная пора)</a:t>
            </a: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http://shopstore.com.ua/uploads/af4e34431dbd4c52b173609827904d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786058"/>
            <a:ext cx="4076526" cy="3307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092" y="2672917"/>
            <a:ext cx="2815868" cy="9407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</a:rPr>
            </a:br>
            <a:r>
              <a:rPr lang="ru-RU" sz="1800" b="0" dirty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i="1" dirty="0" smtClean="0">
                <a:effectLst/>
              </a:rPr>
              <a:t>-</a:t>
            </a:r>
            <a:endParaRPr lang="ru-RU" sz="18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37186" y="-22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1500174"/>
            <a:ext cx="4863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7" y="4188077"/>
            <a:ext cx="2415211" cy="793059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3" y="428352"/>
            <a:ext cx="2736540" cy="36487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66" y="2618078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3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092" y="2672917"/>
            <a:ext cx="2815868" cy="9407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</a:rPr>
            </a:br>
            <a:r>
              <a:rPr lang="ru-RU" sz="1800" b="0" dirty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i="1" dirty="0" smtClean="0">
                <a:effectLst/>
              </a:rPr>
              <a:t>-</a:t>
            </a:r>
            <a:endParaRPr lang="ru-RU" sz="18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37186" y="-22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1500174"/>
            <a:ext cx="4863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7" y="4188077"/>
            <a:ext cx="2415211" cy="793059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2668"/>
            <a:ext cx="3096344" cy="41284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89421"/>
            <a:ext cx="4647894" cy="40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62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092" y="2672917"/>
            <a:ext cx="2815868" cy="6120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</a:rPr>
            </a:br>
            <a:r>
              <a:rPr lang="ru-RU" sz="1800" b="0" dirty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i="1" dirty="0" smtClean="0">
                <a:effectLst/>
              </a:rPr>
              <a:t>-</a:t>
            </a:r>
            <a:endParaRPr lang="ru-RU" sz="18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37186" y="-22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5218" y="1442097"/>
            <a:ext cx="4863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 flipH="1" flipV="1">
            <a:off x="1187623" y="2549200"/>
            <a:ext cx="3168352" cy="378706"/>
          </a:xfrm>
        </p:spPr>
        <p:txBody>
          <a:bodyPr>
            <a:normAutofit fontScale="85000" lnSpcReduction="20000"/>
          </a:bodyPr>
          <a:lstStyle/>
          <a:p>
            <a:pPr algn="l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17" y="813096"/>
            <a:ext cx="3403091" cy="25523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06935" y="813096"/>
            <a:ext cx="287150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Рисование. «Осень», «Грибы для белочки»</a:t>
            </a:r>
            <a:endParaRPr lang="ru-RU" sz="2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8" y="2564904"/>
            <a:ext cx="4228184" cy="33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7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>
            <a:off x="321092" y="2672917"/>
            <a:ext cx="2815868" cy="6120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</a:rPr>
            </a:br>
            <a:r>
              <a:rPr lang="ru-RU" sz="1800" b="0" dirty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i="1" dirty="0" smtClean="0">
                <a:effectLst/>
              </a:rPr>
              <a:t>-</a:t>
            </a:r>
            <a:endParaRPr lang="ru-RU" sz="18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37186" y="-22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5218" y="1442097"/>
            <a:ext cx="4863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1187622" y="459433"/>
            <a:ext cx="4968553" cy="2468473"/>
          </a:xfrm>
        </p:spPr>
        <p:txBody>
          <a:bodyPr>
            <a:normAutofit/>
          </a:bodyPr>
          <a:lstStyle/>
          <a:p>
            <a:pPr algn="l"/>
            <a:r>
              <a:rPr lang="ru-RU" sz="2800" u="sng" dirty="0">
                <a:solidFill>
                  <a:srgbClr val="FF0000"/>
                </a:solidFill>
              </a:rPr>
              <a:t>Образовательная область</a:t>
            </a:r>
          </a:p>
          <a:p>
            <a:pPr algn="l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072764"/>
            <a:ext cx="3515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Arial" panose="020B0604020202020204" pitchFamily="34" charset="0"/>
              </a:rPr>
              <a:t>Познавательное развитие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092" y="3105835"/>
            <a:ext cx="6536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Непосредственно образовательная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деятельность: «Что нам осень принесла»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092" y="1772817"/>
            <a:ext cx="6536908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Экспериментирование –наблюдение за ветром (вертушки), опыты с водой.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Наблюдения в природе: «Береза», «Рябина», «Погода», (дождливая, ветреная, солнечная, ненастная</a:t>
            </a:r>
            <a:endParaRPr lang="ru-RU" dirty="0"/>
          </a:p>
        </p:txBody>
      </p:sp>
      <p:pic>
        <p:nvPicPr>
          <p:cNvPr id="9218" name="Picture 2" descr="http://ic.pics.livejournal.com/kabilov/14704449/191632/191632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61" y="3809756"/>
            <a:ext cx="3613278" cy="25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tihi.ru/pics/2016/01/23/29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8" y="3910571"/>
            <a:ext cx="3579786" cy="259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3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092" y="2672917"/>
            <a:ext cx="2815868" cy="612067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bg1"/>
                </a:solidFill>
                <a:effectLst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</a:rPr>
            </a:br>
            <a:r>
              <a:rPr lang="ru-RU" sz="1800" b="0" dirty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i="1" dirty="0" smtClean="0">
                <a:effectLst/>
              </a:rPr>
              <a:t>-</a:t>
            </a:r>
            <a:r>
              <a:rPr lang="ru-RU" sz="2200" dirty="0">
                <a:solidFill>
                  <a:schemeClr val="bg1"/>
                </a:solidFill>
              </a:rPr>
              <a:t>Подвижные игры «Листопад», «Осенние листочки». Кот и мыши».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Пальчиковая гимнастика «Прогулка», «Лесные встречи», «Белочка</a:t>
            </a:r>
            <a:endParaRPr lang="ru-RU" sz="22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37186" y="-22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5218" y="1442097"/>
            <a:ext cx="4863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395536" y="459433"/>
            <a:ext cx="5760639" cy="2468473"/>
          </a:xfrm>
        </p:spPr>
        <p:txBody>
          <a:bodyPr>
            <a:normAutofit/>
          </a:bodyPr>
          <a:lstStyle/>
          <a:p>
            <a:pPr algn="l"/>
            <a:r>
              <a:rPr lang="ru-RU" sz="2800" u="sng" dirty="0">
                <a:solidFill>
                  <a:srgbClr val="FF0000"/>
                </a:solidFill>
              </a:rPr>
              <a:t>Образовательная область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072764"/>
            <a:ext cx="31948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Физическое </a:t>
            </a:r>
            <a:r>
              <a:rPr lang="ru-RU" sz="2400" dirty="0" smtClean="0"/>
              <a:t>развитие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90" y="2763964"/>
            <a:ext cx="4384177" cy="34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57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 flipV="1">
            <a:off x="1162279" y="1953348"/>
            <a:ext cx="2761647" cy="421483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bg1"/>
                </a:solidFill>
                <a:effectLst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</a:rPr>
            </a:br>
            <a:r>
              <a:rPr lang="ru-RU" sz="1800" b="0" dirty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i="1" dirty="0" smtClean="0">
                <a:effectLst/>
              </a:rPr>
              <a:t>-</a:t>
            </a:r>
            <a:endParaRPr lang="ru-RU" sz="20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37186" y="-22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5218" y="1442097"/>
            <a:ext cx="4863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395537" y="459432"/>
            <a:ext cx="4680519" cy="2033463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Работа с родителями</a:t>
            </a:r>
            <a:endParaRPr lang="ru-RU" sz="3400" dirty="0">
              <a:solidFill>
                <a:srgbClr val="FF0000"/>
              </a:solidFill>
            </a:endParaRPr>
          </a:p>
          <a:p>
            <a:pPr algn="ctr"/>
            <a:r>
              <a:rPr lang="ru-RU" sz="1800" dirty="0"/>
              <a:t>Участие в выставке поделок из </a:t>
            </a:r>
            <a:r>
              <a:rPr lang="ru-RU" sz="1800" dirty="0" smtClean="0"/>
              <a:t>природного материала </a:t>
            </a:r>
            <a:r>
              <a:rPr lang="ru-RU" sz="1800" dirty="0"/>
              <a:t>«Дары Осени</a:t>
            </a:r>
            <a:r>
              <a:rPr lang="ru-RU" dirty="0" smtClean="0"/>
              <a:t>»</a:t>
            </a:r>
          </a:p>
          <a:p>
            <a:pPr algn="l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188" y="1807095"/>
            <a:ext cx="44475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</a:rPr>
              <a:t>Памятка «Влияние природы на духовное развитие </a:t>
            </a:r>
            <a:r>
              <a:rPr lang="ru-RU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ребёнка»</a:t>
            </a:r>
          </a:p>
          <a:p>
            <a:r>
              <a:rPr lang="ru-RU" sz="2000" dirty="0" smtClean="0">
                <a:latin typeface="Times New Roman" panose="02020603050405020304" pitchFamily="18" charset="0"/>
              </a:rPr>
              <a:t>Папка раскладушка «Осень»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4594"/>
            <a:ext cx="4109624" cy="30822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2" y="3140968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1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813576" cy="501947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0" u="sng" dirty="0">
                <a:effectLst/>
              </a:rPr>
              <a:t>Актуальность</a:t>
            </a:r>
            <a:r>
              <a:rPr lang="ru-RU" sz="1800" b="0" dirty="0">
                <a:effectLst/>
              </a:rPr>
              <a:t>:</a:t>
            </a:r>
            <a:br>
              <a:rPr lang="ru-RU" sz="1800" b="0" dirty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>
                <a:effectLst/>
              </a:rPr>
              <a:t/>
            </a:r>
            <a:br>
              <a:rPr lang="ru-RU" sz="1800" b="0" dirty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>
                <a:effectLst/>
              </a:rPr>
              <a:t/>
            </a:r>
            <a:br>
              <a:rPr lang="ru-RU" sz="1800" b="0" dirty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22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br>
              <a:rPr lang="ru-RU" sz="22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200" b="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По </a:t>
            </a:r>
            <a:r>
              <a:rPr lang="ru-RU" sz="2000" dirty="0">
                <a:solidFill>
                  <a:schemeClr val="bg1"/>
                </a:solidFill>
                <a:effectLst/>
              </a:rPr>
              <a:t>мнениюЛ.С. Выготского,  Е.А.Флёриной,  Н.П.Сакулиной,  Г.Г.Григорьевой умение созерцать красоту, наслаждаться ею очень важно для развития детского творчества.  Но в жизни современного общества существует ряд экологических проблем: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>- отчуждение детей от мира природы;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>- снижение уровня экологического сознания у детей и взрослых;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>- неумение видеть, чувствовать красоту и уникальность окружающего мира.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>      Поэтому одним из направлений моей творческой деятельности является изучение роли изобразительного искусства в воспитании основ экологической и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> эстетической культур.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>           Стремление передать образы природы в рисунке приводит к углублению, уточнению знаний о природе, её объектах и явлениях. Вместе с тем, обогащается содержание детского творчества образами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природ</a:t>
            </a:r>
            <a:endParaRPr lang="ru-RU" sz="18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357562"/>
            <a:ext cx="3530344" cy="2928958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37186" y="-22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1500174"/>
            <a:ext cx="68580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Arial" pitchFamily="34" charset="0"/>
                <a:cs typeface="Times New Roman" pitchFamily="18" charset="0"/>
              </a:rPr>
              <a:t>                    </a:t>
            </a: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0964" y="902426"/>
            <a:ext cx="7813576" cy="59555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естественный интерес дошкольников к миру природы, вести детей от знакомства с природой к ее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пониманию. Развивать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смотреть на мир природы и видеть его глазами художников, замечать и творить красоту. 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-Систематизировать представления детей о состоянии растений осенью.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заинтересованного, бережного отношения к домашним(диким) животным, уточнение и закрепление названий домашних и диких животных.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творческих способностей, наблюдательности, воображения, ассоциативного мышления и любознательности.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у детей умение любоваться осенней природой, чувствовать её красоту.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>
                <a:effectLst/>
              </a:rPr>
              <a:t/>
            </a:r>
            <a:br>
              <a:rPr lang="ru-RU" sz="1800" b="0" dirty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endParaRPr lang="ru-RU" sz="18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357562"/>
            <a:ext cx="3530344" cy="2928958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37186" y="-22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1500174"/>
            <a:ext cx="68580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Arial" pitchFamily="34" charset="0"/>
                <a:cs typeface="Times New Roman" pitchFamily="18" charset="0"/>
              </a:rPr>
              <a:t>                    </a:t>
            </a: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6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847706" cy="47525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реализации проекта</a:t>
            </a:r>
            <a:r>
              <a:rPr lang="ru-RU" sz="20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effectLst/>
              </a:rPr>
              <a:t/>
            </a:r>
            <a:br>
              <a:rPr lang="ru-RU" sz="2000" b="0" dirty="0" smtClean="0">
                <a:effectLst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</a:rPr>
              <a:t>образовательные </a:t>
            </a:r>
            <a:r>
              <a:rPr lang="ru-RU" sz="2400" b="0" dirty="0">
                <a:solidFill>
                  <a:schemeClr val="bg1"/>
                </a:solidFill>
                <a:effectLst/>
              </a:rPr>
              <a:t>ситуации</a:t>
            </a:r>
            <a:r>
              <a:rPr lang="ru-RU" sz="2400" b="0" dirty="0" smtClean="0">
                <a:solidFill>
                  <a:schemeClr val="bg1"/>
                </a:solidFill>
                <a:effectLst/>
              </a:rPr>
              <a:t>;</a:t>
            </a:r>
            <a:br>
              <a:rPr lang="ru-RU" sz="24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</a:rPr>
              <a:t>дидактические</a:t>
            </a:r>
            <a:r>
              <a:rPr lang="ru-RU" sz="2400" b="0" dirty="0">
                <a:solidFill>
                  <a:schemeClr val="bg1"/>
                </a:solidFill>
                <a:effectLst/>
              </a:rPr>
              <a:t>, сюжетно-ролевые игры</a:t>
            </a:r>
            <a:r>
              <a:rPr lang="ru-RU" sz="2400" b="0" dirty="0" smtClean="0">
                <a:solidFill>
                  <a:schemeClr val="bg1"/>
                </a:solidFill>
                <a:effectLst/>
              </a:rPr>
              <a:t>;</a:t>
            </a:r>
            <a:br>
              <a:rPr lang="ru-RU" sz="24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</a:rPr>
              <a:t>беседы;</a:t>
            </a:r>
            <a:br>
              <a:rPr lang="ru-RU" sz="24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</a:rPr>
              <a:t>чтение стихов, рассказов, отгадывание загадок;</a:t>
            </a:r>
            <a:br>
              <a:rPr lang="ru-RU" sz="24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</a:rPr>
              <a:t>рассматривание </a:t>
            </a:r>
            <a:r>
              <a:rPr lang="ru-RU" sz="2400" b="0" dirty="0">
                <a:solidFill>
                  <a:schemeClr val="bg1"/>
                </a:solidFill>
                <a:effectLst/>
              </a:rPr>
              <a:t>иллюстраций, открыток, фотографий</a:t>
            </a:r>
            <a:r>
              <a:rPr lang="ru-RU" sz="2400" b="0" dirty="0" smtClean="0">
                <a:solidFill>
                  <a:schemeClr val="bg1"/>
                </a:solidFill>
                <a:effectLst/>
              </a:rPr>
              <a:t>;</a:t>
            </a:r>
            <a:br>
              <a:rPr lang="ru-RU" sz="24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</a:rPr>
              <a:t>наблюдение за объектами природы</a:t>
            </a:r>
            <a:br>
              <a:rPr lang="ru-RU" sz="24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</a:rPr>
              <a:t>работа </a:t>
            </a:r>
            <a:r>
              <a:rPr lang="ru-RU" sz="2400" b="0" dirty="0">
                <a:solidFill>
                  <a:schemeClr val="bg1"/>
                </a:solidFill>
                <a:effectLst/>
              </a:rPr>
              <a:t>с родителями.</a:t>
            </a:r>
            <a:r>
              <a:rPr lang="ru-RU" sz="24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>
                <a:effectLst/>
              </a:rPr>
              <a:t/>
            </a:r>
            <a:br>
              <a:rPr lang="ru-RU" sz="1800" b="0" dirty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effectLst/>
              </a:rPr>
              <a:t>-</a:t>
            </a:r>
            <a:endParaRPr lang="ru-RU" sz="18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357562"/>
            <a:ext cx="3530344" cy="2928958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37186" y="-22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1500174"/>
            <a:ext cx="68580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Arial" pitchFamily="34" charset="0"/>
                <a:cs typeface="Times New Roman" pitchFamily="18" charset="0"/>
              </a:rPr>
              <a:t>                    </a:t>
            </a: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50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357562"/>
            <a:ext cx="2090512" cy="2928958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37186" y="-22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652174"/>
            <a:ext cx="7095731" cy="633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>
                <a:solidFill>
                  <a:srgbClr val="FF0000"/>
                </a:solidFill>
              </a:rPr>
              <a:t>Образовательная </a:t>
            </a:r>
            <a:r>
              <a:rPr lang="ru-RU" sz="2800" u="sng" dirty="0" smtClean="0">
                <a:solidFill>
                  <a:srgbClr val="FF0000"/>
                </a:solidFill>
              </a:rPr>
              <a:t>область</a:t>
            </a:r>
          </a:p>
          <a:p>
            <a:pPr algn="ctr"/>
            <a:r>
              <a:rPr lang="ru-RU" sz="2800" u="sng" dirty="0" smtClean="0">
                <a:solidFill>
                  <a:srgbClr val="FF0000"/>
                </a:solidFill>
              </a:rPr>
              <a:t>Социально-коммуникативное развитие</a:t>
            </a:r>
            <a:endParaRPr lang="ru-RU" sz="2800" u="sng" dirty="0">
              <a:solidFill>
                <a:srgbClr val="FF0000"/>
              </a:solidFill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Дидактические игры и развивающие упражнения: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«Угадай по описанию», «Чудесный мешочек», «Найди листок, какой покажу», «Какая погода».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Беседы «Что мы делаем осенью», «Что выросло на огороде» (беседа об овощах и фруктах), Кто как осень встречает»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3903786" cy="90527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54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357562"/>
            <a:ext cx="2090512" cy="2928958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37186" y="-22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1500174"/>
            <a:ext cx="48634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</a:rPr>
              <a:t>развитие</a:t>
            </a:r>
            <a:endParaRPr lang="ru-RU" sz="2800" u="sng" dirty="0">
              <a:solidFill>
                <a:srgbClr val="FF0000"/>
              </a:solidFill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2" name="Picture 3" descr="F:\2016 сад 82 фото архив\Новая папка (2)\IMG_20161215_154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92" y="228600"/>
            <a:ext cx="3896716" cy="2922537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58" y="195960"/>
            <a:ext cx="3643062" cy="44243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18" y="3299908"/>
            <a:ext cx="2851168" cy="331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092" y="2672917"/>
            <a:ext cx="2815868" cy="9407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</a:rPr>
            </a:br>
            <a:r>
              <a:rPr lang="ru-RU" sz="1800" b="0" dirty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i="1" dirty="0" smtClean="0">
                <a:effectLst/>
              </a:rPr>
              <a:t>-</a:t>
            </a:r>
            <a:endParaRPr lang="ru-RU" sz="18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37186" y="-22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1500174"/>
            <a:ext cx="4863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7" y="1628800"/>
            <a:ext cx="5578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FF0000"/>
                </a:solidFill>
              </a:rPr>
              <a:t>Образовательная область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3400" y="2717049"/>
            <a:ext cx="4173412" cy="226408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Чтение М. Пришвин «Листопад», А.Н Толстой «Еж» С. Михалков «Щенок», Е. Благинина «Котенок».</a:t>
            </a:r>
          </a:p>
          <a:p>
            <a:r>
              <a:rPr lang="ru-RU" dirty="0"/>
              <a:t>Упражнение «Чьи детки», «Скажи ласково».</a:t>
            </a:r>
          </a:p>
          <a:p>
            <a:r>
              <a:rPr lang="ru-RU" dirty="0"/>
              <a:t>Заучивание А. Плещеев «Осень наступила</a:t>
            </a:r>
            <a:r>
              <a:rPr lang="ru-RU" dirty="0" smtClean="0"/>
              <a:t>…»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3430" y="2148939"/>
            <a:ext cx="4826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Развитие речи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6883" y="1859631"/>
            <a:ext cx="2785308" cy="43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8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092" y="2672917"/>
            <a:ext cx="2815868" cy="9407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</a:rPr>
            </a:br>
            <a:r>
              <a:rPr lang="ru-RU" sz="1800" b="0" dirty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i="1" dirty="0" smtClean="0">
                <a:effectLst/>
              </a:rPr>
              <a:t>-</a:t>
            </a:r>
            <a:endParaRPr lang="ru-RU" sz="18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37186" y="-22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1500174"/>
            <a:ext cx="4863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3400" y="1340769"/>
            <a:ext cx="7711008" cy="3168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Составление описательных рассказов о времени года «Осень» с </a:t>
            </a:r>
            <a:r>
              <a:rPr lang="ru-RU" dirty="0"/>
              <a:t>и</a:t>
            </a:r>
            <a:r>
              <a:rPr lang="ru-RU" dirty="0" smtClean="0"/>
              <a:t>спользованием вспомогательных схем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23" y="2885169"/>
            <a:ext cx="2768594" cy="369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8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092" y="2672917"/>
            <a:ext cx="2815868" cy="9407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</a:rPr>
            </a:br>
            <a:r>
              <a:rPr lang="ru-RU" sz="1800" b="0" dirty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>
                <a:solidFill>
                  <a:schemeClr val="bg1"/>
                </a:solidFill>
                <a:effectLst/>
              </a:rPr>
            </a:br>
            <a:r>
              <a:rPr lang="ru-RU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bg1"/>
                </a:solidFill>
                <a:effectLst/>
              </a:rPr>
            </a:br>
            <a:r>
              <a:rPr lang="ru-RU" sz="2400" b="0" i="1" dirty="0" smtClean="0">
                <a:effectLst/>
              </a:rPr>
              <a:t>-</a:t>
            </a:r>
            <a:endParaRPr lang="ru-RU" sz="18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37186" y="-223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1500174"/>
            <a:ext cx="4863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7" y="1628801"/>
            <a:ext cx="4863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FF0000"/>
                </a:solidFill>
              </a:rPr>
              <a:t>Образовательная область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7" y="2134595"/>
            <a:ext cx="4278215" cy="2846541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Художественно-</a:t>
            </a:r>
          </a:p>
          <a:p>
            <a:pPr algn="l"/>
            <a:r>
              <a:rPr lang="ru-RU" dirty="0"/>
              <a:t> эстетическое </a:t>
            </a:r>
            <a:r>
              <a:rPr lang="ru-RU" dirty="0" smtClean="0"/>
              <a:t>развитие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7" y="3657796"/>
            <a:ext cx="7815811" cy="2177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Рисование. «Осень», «Грибы для белочки</a:t>
            </a: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», «Елочка»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Аппликация «Осенний ковёр» (коллективная работа). «Бедный зайчик заболел – ничего с утра не ел…»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Лепка «Яблоки для ежа». 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Рассматривание иллюстраций и картин на осеннюю тематику.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Рассматривание фото альбома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«Домашние и дикие животные»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283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310</Words>
  <Application>Microsoft Office PowerPoint</Application>
  <PresentationFormat>Экран (4:3)</PresentationFormat>
  <Paragraphs>127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     Муниципальное дошкольное образовательное учреждение  «Детский сад № 82 комбинированного вида» г.о. Саранск  </vt:lpstr>
      <vt:lpstr>Актуальность:        АКТУАЛЬНОСТЬ  По мнениюЛ.С. Выготского,  Е.А.Флёриной,  Н.П.Сакулиной,  Г.Г.Григорьевой умение созерцать красоту, наслаждаться ею очень важно для развития детского творчества.  Но в жизни современного общества существует ряд экологических проблем: - отчуждение детей от мира природы; - снижение уровня экологического сознания у детей и взрослых; - неумение видеть, чувствовать красоту и уникальность окружающего мира.       Поэтому одним из направлений моей творческой деятельности является изучение роли изобразительного искусства в воспитании основ экологической и  эстетической культур.            Стремление передать образы природы в рисунке приводит к углублению, уточнению знаний о природе, её объектах и явлениях. Вместе с тем, обогащается содержание детского творчества образами природ</vt:lpstr>
      <vt:lpstr>Цель :  Поддерживать естественный интерес дошкольников к миру природы, вести детей от знакомства с природой к ее пониманию. Развивать способность смотреть на мир природы и видеть его глазами художников, замечать и творить красоту.  Задачи: -Систематизировать представления детей о состоянии растений осенью. -Формирование заинтересованного, бережного отношения к домашним(диким) животным, уточнение и закрепление названий домашних и диких животных. -Развитие творческих способностей, наблюдательности, воображения, ассоциативного мышления и любознательности. -Воспитывать у детей умение любоваться осенней природой, чувствовать её красоту.      </vt:lpstr>
      <vt:lpstr>Формы реализации проекта  образовательные ситуации; дидактические, сюжетно-ролевые игры; беседы; чтение стихов, рассказов, отгадывание загадок; рассматривание иллюстраций, открыток, фотографий; наблюдение за объектами природы работа с родителями.     -</vt:lpstr>
      <vt:lpstr> </vt:lpstr>
      <vt:lpstr>Презентация PowerPoint</vt:lpstr>
      <vt:lpstr>   -</vt:lpstr>
      <vt:lpstr>   -</vt:lpstr>
      <vt:lpstr>   -</vt:lpstr>
      <vt:lpstr>   -</vt:lpstr>
      <vt:lpstr>   -</vt:lpstr>
      <vt:lpstr>   -</vt:lpstr>
      <vt:lpstr>   -</vt:lpstr>
      <vt:lpstr>   -Подвижные игры «Листопад», «Осенние листочки». Кот и мыши». Пальчиковая гимнастика «Прогулка», «Лесные встречи», «Белочка</vt:lpstr>
      <vt:lpstr>   -</vt:lpstr>
    </vt:vector>
  </TitlesOfParts>
  <Company>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82 комбинированного вида» г.о. Саранск </dc:title>
  <dc:creator>1</dc:creator>
  <cp:lastModifiedBy>пользователь</cp:lastModifiedBy>
  <cp:revision>22</cp:revision>
  <dcterms:created xsi:type="dcterms:W3CDTF">2016-11-10T23:37:58Z</dcterms:created>
  <dcterms:modified xsi:type="dcterms:W3CDTF">2016-12-15T20:19:38Z</dcterms:modified>
</cp:coreProperties>
</file>