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9" r:id="rId6"/>
    <p:sldId id="263" r:id="rId7"/>
    <p:sldId id="265" r:id="rId8"/>
    <p:sldId id="258" r:id="rId9"/>
    <p:sldId id="270" r:id="rId10"/>
    <p:sldId id="271" r:id="rId11"/>
    <p:sldId id="276" r:id="rId12"/>
    <p:sldId id="277" r:id="rId13"/>
    <p:sldId id="278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400"/>
    <a:srgbClr val="0000CC"/>
    <a:srgbClr val="9BE648"/>
    <a:srgbClr val="3399FF"/>
    <a:srgbClr val="3333FF"/>
    <a:srgbClr val="508812"/>
    <a:srgbClr val="FFFFFF"/>
    <a:srgbClr val="82DC1E"/>
    <a:srgbClr val="BEB1ED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C621C9-2295-46DA-9325-80DA518121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D1B97-A70C-449A-B22F-2F2BADAA0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01A4-F751-45E9-93F1-90C42419B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4F95-D6D1-47F5-A3B6-17C360753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CECB-E69A-445F-B59E-7B040293F7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D83CE-D767-48FB-8B78-E095E5098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B838-2FCE-4270-85F8-E2676CCC5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3FBBE-B2CD-4000-8BF0-3E5F4D8FC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ABC57-DDF7-4626-B3D8-F43DF3744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3F7A-56D9-4E1B-8DB9-8EACF7B621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E625D-1C7F-44C6-A448-167A981C7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99CCFF"/>
            </a:gs>
            <a:gs pos="100000">
              <a:srgbClr val="99FF6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9B51AD-184A-416E-B0E3-73A5A4FAFA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D%D1%82%D0%B5%D0%B3%D1%80%D0%B0%D1%86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371600"/>
            <a:ext cx="8534400" cy="3581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через интеграцию образовательных областей с учетом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b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54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«Детский сад № 82</a:t>
            </a:r>
            <a:endParaRPr lang="ru-RU" sz="2000" b="1" dirty="0">
              <a:solidFill>
                <a:srgbClr val="3E5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257800" y="5307844"/>
            <a:ext cx="37338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Подготовила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Меркушина Н.Н.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2286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chemeClr val="accent5"/>
                </a:solidFill>
              </a:rPr>
              <a:t>«Социально-коммуникативное развитие» </a:t>
            </a:r>
            <a:r>
              <a:rPr lang="ru-RU" dirty="0" smtClean="0">
                <a:solidFill>
                  <a:schemeClr val="accent5"/>
                </a:solidFill>
              </a:rPr>
              <a:t>направлено на усвоение норм и ценностей, принятых в обществе; развитие эмоциональной отзывчивости, сопереживания, в том числе и по отношению к природным объектам; формирование основ безопасного поведения в быту, социуме, природе.</a:t>
            </a:r>
          </a:p>
          <a:p>
            <a:pPr>
              <a:buClr>
                <a:srgbClr val="FF0000"/>
              </a:buClr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1028" name="Picture 4" descr="J:\Camera\IMG_20170411_10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2362200" cy="1927972"/>
          </a:xfrm>
          <a:prstGeom prst="rect">
            <a:avLst/>
          </a:prstGeom>
          <a:noFill/>
        </p:spPr>
      </p:pic>
      <p:pic>
        <p:nvPicPr>
          <p:cNvPr id="1029" name="Picture 5" descr="J:\Camera\IMG_20170411_10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438400" cy="2000250"/>
          </a:xfrm>
          <a:prstGeom prst="rect">
            <a:avLst/>
          </a:prstGeom>
          <a:noFill/>
        </p:spPr>
      </p:pic>
      <p:pic>
        <p:nvPicPr>
          <p:cNvPr id="1031" name="Picture 7" descr="J:\100NIKON\DSCN4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43400"/>
            <a:ext cx="2540000" cy="1905000"/>
          </a:xfrm>
          <a:prstGeom prst="rect">
            <a:avLst/>
          </a:prstGeom>
          <a:noFill/>
        </p:spPr>
      </p:pic>
      <p:pic>
        <p:nvPicPr>
          <p:cNvPr id="1033" name="Picture 9" descr="http://upload.schoolrm.ru/resize_cache/679630/c3bed4c46e3bebf9034448fed65e7b8e/iblock/893/893f56aab4d3a60c8e2c05728a2cf7c2/2b655c7c69a6acb2939bab4c375e8b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81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Camera\IMG_20170411_11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3048000" cy="2038350"/>
          </a:xfrm>
          <a:prstGeom prst="rect">
            <a:avLst/>
          </a:prstGeom>
          <a:noFill/>
        </p:spPr>
      </p:pic>
      <p:pic>
        <p:nvPicPr>
          <p:cNvPr id="3" name="Picture 3" descr="J:\Camera\IMG_20170411_114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2971800" cy="22288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2514600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accent5"/>
                </a:solidFill>
              </a:rPr>
              <a:t>«Познание»</a:t>
            </a:r>
            <a:r>
              <a:rPr lang="ru-RU" sz="1800" dirty="0" smtClean="0">
                <a:solidFill>
                  <a:schemeClr val="accent5"/>
                </a:solidFill>
              </a:rPr>
              <a:t> направлено на формирование первичных представлениях об объектах окружающего мира, их свойствах и отношениях (форме, цвете, размере, причинах и следствиях и др.); о планете Земля как общем доме людей, об особенностях ее природы, многообразии стран и народов; расширение кругозора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J:\Camera\IMG_20170411_10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3124200" cy="2343150"/>
          </a:xfrm>
          <a:prstGeom prst="rect">
            <a:avLst/>
          </a:prstGeom>
          <a:noFill/>
        </p:spPr>
      </p:pic>
      <p:pic>
        <p:nvPicPr>
          <p:cNvPr id="2052" name="Picture 4" descr="J:\Camera\IMG_20170411_104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30734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477962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chemeClr val="accent5"/>
                </a:solidFill>
              </a:rPr>
              <a:t>Художественно - эстетическое воспитание</a:t>
            </a:r>
            <a:r>
              <a:rPr lang="ru-RU" sz="1600" dirty="0" smtClean="0">
                <a:solidFill>
                  <a:schemeClr val="accent5"/>
                </a:solidFill>
              </a:rPr>
              <a:t>, со своей стороны развивает в ребенке чувство гармонии, присущей всем природным объектам и явлениям. В содержание занятий по изобразительной деятельности включаем знакомство с временами годами, их спецификой и сменой, с такими явлениями, как дождь, снег, иней и другие, с животными и растительным миром</a:t>
            </a:r>
            <a:endParaRPr lang="ru-RU" sz="1600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J:\Camera\IMG_20170410_10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14550"/>
            <a:ext cx="3276600" cy="2457450"/>
          </a:xfrm>
          <a:prstGeom prst="rect">
            <a:avLst/>
          </a:prstGeom>
          <a:noFill/>
        </p:spPr>
      </p:pic>
      <p:pic>
        <p:nvPicPr>
          <p:cNvPr id="3075" name="Picture 3" descr="J:\Camera\IMG_20170410_102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2133600"/>
            <a:ext cx="3454400" cy="2590800"/>
          </a:xfrm>
          <a:prstGeom prst="rect">
            <a:avLst/>
          </a:prstGeom>
          <a:noFill/>
        </p:spPr>
      </p:pic>
      <p:pic>
        <p:nvPicPr>
          <p:cNvPr id="3077" name="Picture 5" descr="http://upload.schoolrm.ru/resize_cache/680017/c3bed4c46e3bebf9034448fed65e7b8e/iblock/373/3734116e44c7fc65c71a7f569fc832f4/557670302dbe64e8e6f7c48ddcfbac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191000"/>
            <a:ext cx="3312260" cy="22060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«Речевое  развитие»</a:t>
            </a:r>
            <a:r>
              <a:rPr lang="ru-RU" sz="1600" dirty="0" smtClean="0">
                <a:solidFill>
                  <a:schemeClr val="accent5"/>
                </a:solidFill>
              </a:rPr>
              <a:t/>
            </a:r>
            <a:br>
              <a:rPr lang="ru-RU" sz="1600" dirty="0" smtClean="0">
                <a:solidFill>
                  <a:schemeClr val="accent5"/>
                </a:solidFill>
              </a:rPr>
            </a:br>
            <a:r>
              <a:rPr lang="ru-RU" sz="1600" dirty="0" smtClean="0">
                <a:solidFill>
                  <a:schemeClr val="accent5"/>
                </a:solidFill>
              </a:rPr>
              <a:t>Ребёнок познаёт окружающий мир, формируются знания, и развивается речь и все её компоненты – звукопроизношение, лексический запас, грамматический строй и связная речь. Все они формируются в тесной взаимосвязи, в комплексе. Экологическое воспитание тесно связано с развитием речи, особенно дошкольников. Только в процессе общения ребёнок овладевает речью.</a:t>
            </a:r>
            <a:br>
              <a:rPr lang="ru-RU" sz="1600" dirty="0" smtClean="0">
                <a:solidFill>
                  <a:schemeClr val="accent5"/>
                </a:solidFill>
              </a:rPr>
            </a:b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5"/>
                </a:solidFill>
              </a:rPr>
              <a:t>«Физическое развитие»</a:t>
            </a:r>
            <a:endParaRPr lang="ru-RU" sz="1600" dirty="0" smtClean="0">
              <a:solidFill>
                <a:schemeClr val="accent5"/>
              </a:solidFill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accent5"/>
                </a:solidFill>
              </a:rPr>
              <a:t>Самое большое богатство человек получает от природы - это здоровье. Ведь не даром в народе говорят "Двигайся больше, проживёшь дольше".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accent5"/>
                </a:solidFill>
              </a:rPr>
              <a:t>Физическая культура  предусматривает согласование программ физического </a:t>
            </a:r>
            <a:r>
              <a:rPr lang="ru-RU" sz="1600" dirty="0" smtClean="0">
                <a:solidFill>
                  <a:schemeClr val="accent5"/>
                </a:solidFill>
              </a:rPr>
              <a:t>и экологического </a:t>
            </a:r>
            <a:r>
              <a:rPr lang="ru-RU" sz="1600" dirty="0" smtClean="0">
                <a:solidFill>
                  <a:schemeClr val="accent5"/>
                </a:solidFill>
              </a:rPr>
              <a:t>воспитания. Это может быть включение в содержание занятий </a:t>
            </a:r>
            <a:r>
              <a:rPr lang="ru-RU" sz="1600" dirty="0" smtClean="0"/>
              <a:t>:</a:t>
            </a:r>
          </a:p>
          <a:p>
            <a:endParaRPr lang="ru-RU" dirty="0"/>
          </a:p>
        </p:txBody>
      </p:sp>
      <p:pic>
        <p:nvPicPr>
          <p:cNvPr id="4100" name="Picture 4" descr="http://upload.schoolrm.ru/iblock/374/374f3fd77ca2975365d0ffe57019b844/944853019671a1ee3fb56660e26fbf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3810000" cy="2139951"/>
          </a:xfrm>
          <a:prstGeom prst="rect">
            <a:avLst/>
          </a:prstGeom>
          <a:noFill/>
        </p:spPr>
      </p:pic>
      <p:pic>
        <p:nvPicPr>
          <p:cNvPr id="4102" name="Picture 6" descr="http://ds82sar.schoolrm.ru/upload/iblock/5d7/5d7e73ef9ddf0613f230fac062de7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663026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Модель </a:t>
            </a:r>
            <a:r>
              <a:rPr lang="ru-RU" sz="2400" b="1" dirty="0"/>
              <a:t>«Экологическое воспитание дошкольников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8072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Ознакомление детей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с природой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052736"/>
            <a:ext cx="388843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и проведение выставок, смотров, конкурсов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980728"/>
            <a:ext cx="216024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204864"/>
            <a:ext cx="3203848" cy="2160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условий для работы по экологическому воспитанию, оборудование уголков природы в группах, оснащение предметами для ухода за растениями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2636912"/>
            <a:ext cx="266429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204864"/>
            <a:ext cx="3131840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за живыми объектами и сезонными явлениями природы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-целевые прогулки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-экскурсии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-работа с календарями природы, зарисовки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653136"/>
            <a:ext cx="4248472" cy="22048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фонда методического и наглядно – иллюстративного материала, выставка книг природоведческого содержания, оформление материала по экологическому воспитанию для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725144"/>
            <a:ext cx="4283968" cy="21328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Связь с воспитательно – образовательным процессом, экологические досуги,, музыкальные праздники, викторины на экологическую тематику, конструирование из природного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7864" y="2780928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Экологическое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3779912" y="1844824"/>
            <a:ext cx="1800200" cy="792088"/>
          </a:xfrm>
          <a:prstGeom prst="upArrow">
            <a:avLst>
              <a:gd name="adj1" fmla="val 50000"/>
              <a:gd name="adj2" fmla="val 554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07904" y="3861048"/>
            <a:ext cx="1944216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40152" y="2924944"/>
            <a:ext cx="43204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915816" y="2924944"/>
            <a:ext cx="360040" cy="792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43321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Макет «Совместная </a:t>
            </a:r>
            <a:r>
              <a:rPr lang="ru-RU" sz="2400" b="1" dirty="0"/>
              <a:t>деятельность воспитателя и детей»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Диагностика экологической воспитанности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Сюжетно-ролевые 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Целевые прогулки в природу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в уголке природы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моделями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Изобразительная </a:t>
            </a:r>
            <a:r>
              <a:rPr lang="ru-RU" dirty="0" smtClean="0">
                <a:solidFill>
                  <a:schemeClr val="tx1"/>
                </a:solidFill>
              </a:rPr>
              <a:t>деятельность</a:t>
            </a:r>
            <a:r>
              <a:rPr lang="ru-RU" spc="-15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по  экологической </a:t>
            </a:r>
            <a:r>
              <a:rPr lang="ru-RU" dirty="0" smtClean="0">
                <a:solidFill>
                  <a:schemeClr val="tx1"/>
                </a:solidFill>
              </a:rPr>
              <a:t>тематике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700808"/>
            <a:ext cx="295232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Просмотр фильмов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92494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книг-самоделок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99695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детской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Экологические досуги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праздники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437112"/>
            <a:ext cx="324036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Рассматривание дидактических картинок, иллюстраций 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 в мини-центре природы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на участке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50" dirty="0" smtClean="0">
              <a:solidFill>
                <a:schemeClr val="tx1"/>
              </a:solidFill>
            </a:endParaRP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Беседы  с  детьми</a:t>
            </a: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 на  экологические темы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50" dirty="0" smtClean="0">
                <a:solidFill>
                  <a:schemeClr val="tx1"/>
                </a:solidFill>
              </a:rPr>
              <a:t>Работа  с календарем природы</a:t>
            </a:r>
            <a:endParaRPr lang="ru-RU" spc="-15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Сбор  коллекций семян, камней, ракушек</a:t>
            </a:r>
            <a:endParaRPr lang="ru-RU" spc="-150" dirty="0">
              <a:solidFill>
                <a:schemeClr val="tx1"/>
              </a:solidFill>
            </a:endParaRPr>
          </a:p>
        </p:txBody>
      </p:sp>
      <p:sp>
        <p:nvSpPr>
          <p:cNvPr id="21" name="Выноска с четырьмя стрелками 20"/>
          <p:cNvSpPr/>
          <p:nvPr/>
        </p:nvSpPr>
        <p:spPr>
          <a:xfrm>
            <a:off x="2123728" y="2636912"/>
            <a:ext cx="4896544" cy="1872208"/>
          </a:xfrm>
          <a:prstGeom prst="quadArrow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Совместная деятельность воспитателя и детей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45521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s82sar.schoolrm.ru/upload/iblock/b75/cimg5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2870200" cy="2152650"/>
          </a:xfrm>
          <a:prstGeom prst="rect">
            <a:avLst/>
          </a:prstGeom>
          <a:noFill/>
        </p:spPr>
      </p:pic>
      <p:pic>
        <p:nvPicPr>
          <p:cNvPr id="6150" name="Picture 6" descr="http://upload.schoolrm.ru/resize_cache/431715/c3bed4c46e3bebf9034448fed65e7b8e/iblock/e61/e616543460cd14fb6ad57fa905b9b7c8/cimg5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2971800" cy="22288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2895600" cy="219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00200" y="228601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/>
                </a:solidFill>
              </a:rPr>
              <a:t>Важнейшим условием реализации образовательных областей, предусмотренных ФГОС, является экологизация среды в ДОУ, поскольку среда – это реальная действительность, в условиях которой происходит развитие человека.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9" name="Picture 6" descr="H:\P1030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2819400" cy="228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2865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16" name="Рисунок 3" descr="raznoe93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500042"/>
            <a:ext cx="82868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едсовет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48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 экологического воспитания детей дошкольного возраста: </a:t>
            </a:r>
            <a:r>
              <a:rPr lang="ru-RU" sz="4000" b="1" dirty="0" smtClean="0">
                <a:solidFill>
                  <a:srgbClr val="508812"/>
                </a:solidFill>
                <a:latin typeface="Times New Roman" pitchFamily="18" charset="0"/>
                <a:cs typeface="Times New Roman" pitchFamily="18" charset="0"/>
              </a:rPr>
              <a:t>Формирование у них основ экологического сознания и экологической культуры.</a:t>
            </a:r>
          </a:p>
          <a:p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5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CC"/>
                </a:solidFill>
                <a:latin typeface="Georgia" pitchFamily="18" charset="0"/>
              </a:rPr>
              <a:t>	</a:t>
            </a: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473575"/>
          </a:xfrm>
        </p:spPr>
        <p:txBody>
          <a:bodyPr/>
          <a:lstStyle/>
          <a:p>
            <a:r>
              <a:rPr lang="ru-RU" sz="24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положительных нравственных качеств</a:t>
            </a:r>
            <a:r>
              <a:rPr lang="en-US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побуждающих детей к соблюдению норм поведения в природе</a:t>
            </a:r>
            <a:r>
              <a:rPr lang="en-US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обществе.</a:t>
            </a:r>
            <a:b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этических и эстетических чувств</a:t>
            </a:r>
            <a:r>
              <a:rPr lang="en-US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эмоций средствами природы.</a:t>
            </a:r>
            <a:b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познавательных</a:t>
            </a:r>
            <a:r>
              <a:rPr lang="en-US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практических умений экологического характера у детей дошкольного возраста.</a:t>
            </a:r>
            <a:endParaRPr lang="ru-RU" sz="2800" cap="none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533401"/>
            <a:ext cx="7772400" cy="685799"/>
          </a:xfrm>
        </p:spPr>
        <p:txBody>
          <a:bodyPr/>
          <a:lstStyle/>
          <a:p>
            <a:pPr algn="ctr"/>
            <a:r>
              <a:rPr lang="ru-RU" sz="54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• 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Дошкольники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 - начальное звено системы непрерывного образования, значит, содержание их образования должно быть связано с содержанием экологического образования. Элементарные 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9375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9144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С 1. 01. 2014  ФГОС ДОО вступает в силу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1219200"/>
          </a:xfrm>
        </p:spPr>
        <p:txBody>
          <a:bodyPr/>
          <a:lstStyle/>
          <a:p>
            <a:r>
              <a:rPr lang="ru-RU" sz="2400" dirty="0">
                <a:solidFill>
                  <a:srgbClr val="0000CC"/>
                </a:solidFill>
                <a:latin typeface="Georgia" pitchFamily="18" charset="0"/>
              </a:rPr>
              <a:t>Приказ Министерства образования и науки РФ от 17 октября 2013 г. N </a:t>
            </a:r>
            <a:r>
              <a:rPr lang="ru-RU" sz="2400" dirty="0" smtClean="0">
                <a:solidFill>
                  <a:srgbClr val="0000CC"/>
                </a:solidFill>
                <a:latin typeface="Georgia" pitchFamily="18" charset="0"/>
              </a:rPr>
              <a:t>1155  "Об </a:t>
            </a:r>
            <a:r>
              <a:rPr lang="ru-RU" sz="2400" dirty="0">
                <a:solidFill>
                  <a:srgbClr val="0000CC"/>
                </a:solidFill>
                <a:latin typeface="Georgia" pitchFamily="18" charset="0"/>
              </a:rPr>
              <a:t>утверждении федерального государственного образовательного стандарта дошкольного образования"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социально-коммуникативное </a:t>
            </a:r>
            <a:r>
              <a:rPr lang="ru-RU" sz="2000" dirty="0">
                <a:latin typeface="Georgia" pitchFamily="18" charset="0"/>
              </a:rPr>
              <a:t>развитие;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Georgia" pitchFamily="18" charset="0"/>
              </a:rPr>
              <a:t> познавательное развитие;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речевое развитие;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художественно-эстетическое развитие;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физическое </a:t>
            </a:r>
            <a:r>
              <a:rPr lang="ru-RU" sz="2000" dirty="0">
                <a:latin typeface="Georgia" pitchFamily="18" charset="0"/>
              </a:rPr>
              <a:t>развитие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Georgia" pitchFamily="18" charset="0"/>
              </a:rPr>
              <a:t>Образовательные области: </a:t>
            </a:r>
            <a:endParaRPr lang="ru-RU" sz="2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276600"/>
            <a:ext cx="3733800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….. «Обязательная </a:t>
            </a:r>
            <a:r>
              <a:rPr lang="ru-RU" sz="2000" dirty="0">
                <a:latin typeface="Georgia" pitchFamily="18" charset="0"/>
              </a:rPr>
              <a:t>часть Программы предполагает комплексность подхода, обеспечивая развитие детей во всех пяти взаимодополняющих образовательных областях (пункт 2.5 Стандарта</a:t>
            </a:r>
            <a:r>
              <a:rPr lang="ru-RU" sz="2000" dirty="0" smtClean="0">
                <a:latin typeface="Georgia" pitchFamily="18" charset="0"/>
              </a:rPr>
              <a:t>)….»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22130" flipH="1">
            <a:off x="1568659" y="5768293"/>
            <a:ext cx="4038308" cy="846427"/>
          </a:xfrm>
          <a:prstGeom prst="curvedUpArrow">
            <a:avLst>
              <a:gd name="adj1" fmla="val 34346"/>
              <a:gd name="adj2" fmla="val 129621"/>
              <a:gd name="adj3" fmla="val 25000"/>
            </a:avLst>
          </a:prstGeom>
          <a:solidFill>
            <a:srgbClr val="9BE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7400" y="381000"/>
          <a:ext cx="6858000" cy="115824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Толковый словарь русского языка Д.Н.Ушакова - "ИНТЕГРАЦИЯ"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        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интеграции,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ж. (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латин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. </a:t>
                      </a:r>
                      <a:r>
                        <a:rPr lang="ru-RU" sz="2000" b="0" i="0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integratio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) (книжн.).</a:t>
                      </a: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2400" b="0" i="0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3200" y="14478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Объединение в целое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каких-нибудь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частей 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или элементов в процессе развития (</a:t>
            </a:r>
            <a:r>
              <a:rPr lang="ru-RU" sz="2000" dirty="0" err="1">
                <a:solidFill>
                  <a:srgbClr val="FF0000"/>
                </a:solidFill>
                <a:latin typeface="Georgia" pitchFamily="18" charset="0"/>
              </a:rPr>
              <a:t>науч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.).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Понятие «Интегрированное обучение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в общей педагогике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276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Georgia" pitchFamily="18" charset="0"/>
              </a:rPr>
              <a:t>Процесс </a:t>
            </a:r>
            <a:r>
              <a:rPr lang="ru-RU" sz="2000" dirty="0">
                <a:latin typeface="Georgia" pitchFamily="18" charset="0"/>
                <a:hlinkClick r:id="rId2" action="ppaction://hlinkfile" tooltip="Интеграция"/>
              </a:rPr>
              <a:t>интеграции</a:t>
            </a:r>
            <a:r>
              <a:rPr lang="ru-RU" sz="2000" dirty="0">
                <a:latin typeface="Georgia" pitchFamily="18" charset="0"/>
              </a:rPr>
              <a:t> (от лат. </a:t>
            </a:r>
            <a:r>
              <a:rPr lang="ru-RU" sz="2000" dirty="0" err="1">
                <a:latin typeface="Georgia" pitchFamily="18" charset="0"/>
              </a:rPr>
              <a:t>integratio</a:t>
            </a:r>
            <a:r>
              <a:rPr lang="ru-RU" sz="2000" dirty="0">
                <a:latin typeface="Georgia" pitchFamily="18" charset="0"/>
              </a:rPr>
              <a:t> – </a:t>
            </a:r>
            <a:r>
              <a:rPr lang="ru-RU" sz="2000" dirty="0" smtClean="0">
                <a:latin typeface="Georgia" pitchFamily="18" charset="0"/>
              </a:rPr>
              <a:t>соединение, восстановление</a:t>
            </a:r>
            <a:r>
              <a:rPr lang="ru-RU" sz="2000" dirty="0">
                <a:latin typeface="Georgia" pitchFamily="18" charset="0"/>
              </a:rPr>
              <a:t>) представляет собой объединение в единое целое ранее разрозненных частей и элементов системы на основе их взаимозависимости и </a:t>
            </a:r>
            <a:r>
              <a:rPr lang="ru-RU" sz="2000" dirty="0" err="1" smtClean="0">
                <a:latin typeface="Georgia" pitchFamily="18" charset="0"/>
              </a:rPr>
              <a:t>взаимодополняемости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ru-RU" sz="2000" dirty="0">
                <a:latin typeface="Georgia" pitchFamily="18" charset="0"/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24000" y="152400"/>
            <a:ext cx="7086600" cy="6202357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Овал 9"/>
          <p:cNvSpPr/>
          <p:nvPr/>
        </p:nvSpPr>
        <p:spPr>
          <a:xfrm>
            <a:off x="6553200" y="2895600"/>
            <a:ext cx="1905000" cy="18850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TextBox 15"/>
          <p:cNvSpPr txBox="1"/>
          <p:nvPr/>
        </p:nvSpPr>
        <p:spPr>
          <a:xfrm>
            <a:off x="6934200" y="358140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Здоровье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38800" y="4038600"/>
            <a:ext cx="1905000" cy="1885070"/>
          </a:xfrm>
          <a:prstGeom prst="ellipse">
            <a:avLst/>
          </a:prstGeom>
          <a:solidFill>
            <a:srgbClr val="FF99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Овал 20"/>
          <p:cNvSpPr/>
          <p:nvPr/>
        </p:nvSpPr>
        <p:spPr>
          <a:xfrm>
            <a:off x="4267201" y="4419600"/>
            <a:ext cx="1905000" cy="1885070"/>
          </a:xfrm>
          <a:prstGeom prst="ellipse">
            <a:avLst/>
          </a:prstGeom>
          <a:solidFill>
            <a:srgbClr val="FF66FF">
              <a:alpha val="4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3" name="Овал 22"/>
          <p:cNvSpPr/>
          <p:nvPr/>
        </p:nvSpPr>
        <p:spPr>
          <a:xfrm>
            <a:off x="2743201" y="4191000"/>
            <a:ext cx="1981200" cy="188507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Овал 23"/>
          <p:cNvSpPr/>
          <p:nvPr/>
        </p:nvSpPr>
        <p:spPr>
          <a:xfrm>
            <a:off x="1752601" y="3200400"/>
            <a:ext cx="1981200" cy="188507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Овал 24"/>
          <p:cNvSpPr/>
          <p:nvPr/>
        </p:nvSpPr>
        <p:spPr>
          <a:xfrm>
            <a:off x="1600201" y="1752600"/>
            <a:ext cx="1905000" cy="1885070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6" name="Овал 25"/>
          <p:cNvSpPr/>
          <p:nvPr/>
        </p:nvSpPr>
        <p:spPr>
          <a:xfrm>
            <a:off x="2590801" y="533400"/>
            <a:ext cx="1905000" cy="1885070"/>
          </a:xfrm>
          <a:prstGeom prst="ellipse">
            <a:avLst/>
          </a:prstGeom>
          <a:solidFill>
            <a:srgbClr val="FF7C80">
              <a:alpha val="4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7" name="Овал 26"/>
          <p:cNvSpPr/>
          <p:nvPr/>
        </p:nvSpPr>
        <p:spPr>
          <a:xfrm>
            <a:off x="3962400" y="152400"/>
            <a:ext cx="1905000" cy="1885070"/>
          </a:xfrm>
          <a:prstGeom prst="ellipse">
            <a:avLst/>
          </a:prstGeom>
          <a:solidFill>
            <a:srgbClr val="BEB1ED">
              <a:alpha val="4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8" name="Овал 27"/>
          <p:cNvSpPr/>
          <p:nvPr/>
        </p:nvSpPr>
        <p:spPr>
          <a:xfrm>
            <a:off x="6477000" y="1447800"/>
            <a:ext cx="1905000" cy="188507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9" name="TextBox 28"/>
          <p:cNvSpPr txBox="1"/>
          <p:nvPr/>
        </p:nvSpPr>
        <p:spPr>
          <a:xfrm>
            <a:off x="6781800" y="2133600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Физическая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867400" y="4648200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Безопасность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51816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Социализация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472440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Коммуникация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38100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Познание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600200" y="2286000"/>
            <a:ext cx="202786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Художественная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410200" y="457200"/>
            <a:ext cx="1905000" cy="188507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TextBox 35"/>
          <p:cNvSpPr txBox="1"/>
          <p:nvPr/>
        </p:nvSpPr>
        <p:spPr>
          <a:xfrm>
            <a:off x="3048000" y="106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Художественное </a:t>
            </a:r>
            <a:r>
              <a:rPr lang="ru-RU" dirty="0" smtClean="0">
                <a:latin typeface="Georgia" pitchFamily="18" charset="0"/>
              </a:rPr>
              <a:t>творчество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3600" y="1066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Музыка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2514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Georgia" pitchFamily="18" charset="0"/>
              </a:rPr>
              <a:t>Экологическое воспитание дошкольников</a:t>
            </a:r>
            <a:endParaRPr lang="ru-RU" sz="2000" b="1" dirty="0">
              <a:solidFill>
                <a:srgbClr val="3333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81000" y="0"/>
            <a:ext cx="8507288" cy="2895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•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Содержание должно отличаться научностью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Несмотря на возраст, дети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получать в доступной форме научные представления об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окружающем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</a:t>
            </a:r>
            <a:b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• 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Содержание должно способствовать 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формированию у детей целостного восприятия окружающего мира, с одной стороны, и взаимосвязей частей этого целого - с другой;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2050" name="Picture 2" descr="C:\Users\Andrei\Desktop\100NIKON\DSCN4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4316046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327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575D1"/>
      </a:accent4>
      <a:accent5>
        <a:srgbClr val="6600FF"/>
      </a:accent5>
      <a:accent6>
        <a:srgbClr val="8EC000"/>
      </a:accent6>
      <a:hlink>
        <a:srgbClr val="FF0000"/>
      </a:hlink>
      <a:folHlink>
        <a:srgbClr val="00CC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8036908</TotalTime>
  <Words>615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Экологическое воспитание дошкольников через интеграцию образовательных областей с учетом ФГОС </vt:lpstr>
      <vt:lpstr>Слайд 2</vt:lpstr>
      <vt:lpstr>Слайд 3</vt:lpstr>
      <vt:lpstr>- развитие положительных нравственных качеств,побуждающих детей к соблюдению норм поведения в природе,в обществе.  - воспитание этических и эстетических чувств, развитие эмоций средствами природы.  - формирование познавательных, практических умений экологического характера у детей дошкольного возраста.</vt:lpstr>
      <vt:lpstr>Слайд 5</vt:lpstr>
      <vt:lpstr>С 1. 01. 2014  ФГОС ДОО вступает в силу</vt:lpstr>
      <vt:lpstr>Слайд 7</vt:lpstr>
      <vt:lpstr>Слайд 8</vt:lpstr>
      <vt:lpstr>Слайд 9</vt:lpstr>
      <vt:lpstr>Слайд 10</vt:lpstr>
      <vt:lpstr>«Познание» направлено на формирование первичных представлениях об объектах окружающего мира, их свойствах и отношениях (форме, цвете, размере, причинах и следствиях и др.); о планете Земля как общем доме людей, об особенностях ее природы, многообразии стран и народов; расширение кругозора детей. </vt:lpstr>
      <vt:lpstr>Художественно - эстетическое воспитание, со своей стороны развивает в ребенке чувство гармонии, присущей всем природным объектам и явлениям. В содержание занятий по изобразительной деятельности включаем знакомство с временами годами, их спецификой и сменой, с такими явлениями, как дождь, снег, иней и другие, с животными и растительным миром</vt:lpstr>
      <vt:lpstr>«Речевое  развитие» Ребёнок познаёт окружающий мир, формируются знания, и развивается речь и все её компоненты – звукопроизношение, лексический запас, грамматический строй и связная речь. Все они формируются в тесной взаимосвязи, в комплексе. Экологическое воспитание тесно связано с развитием речи, особенно дошкольников. Только в процессе общения ребёнок овладевает речью. 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Андрей</cp:lastModifiedBy>
  <cp:revision>38</cp:revision>
  <cp:lastPrinted>1601-01-01T00:00:00Z</cp:lastPrinted>
  <dcterms:created xsi:type="dcterms:W3CDTF">1601-01-01T00:00:00Z</dcterms:created>
  <dcterms:modified xsi:type="dcterms:W3CDTF">2017-04-12T20:16:13Z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