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80" r:id="rId7"/>
    <p:sldId id="281" r:id="rId8"/>
    <p:sldId id="282" r:id="rId9"/>
    <p:sldId id="283" r:id="rId10"/>
    <p:sldId id="284" r:id="rId11"/>
    <p:sldId id="285" r:id="rId12"/>
    <p:sldId id="288" r:id="rId13"/>
    <p:sldId id="292" r:id="rId14"/>
    <p:sldId id="287" r:id="rId15"/>
    <p:sldId id="262" r:id="rId16"/>
    <p:sldId id="289" r:id="rId17"/>
    <p:sldId id="272" r:id="rId18"/>
    <p:sldId id="290" r:id="rId19"/>
    <p:sldId id="293" r:id="rId20"/>
    <p:sldId id="263" r:id="rId21"/>
    <p:sldId id="269" r:id="rId22"/>
    <p:sldId id="270" r:id="rId23"/>
    <p:sldId id="264" r:id="rId24"/>
    <p:sldId id="266" r:id="rId25"/>
    <p:sldId id="267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6" r:id="rId34"/>
    <p:sldId id="291" r:id="rId35"/>
    <p:sldId id="268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49971CC-6D18-4F5E-80DB-C4DFA5192493}">
          <p14:sldIdLst>
            <p14:sldId id="256"/>
            <p14:sldId id="257"/>
            <p14:sldId id="258"/>
            <p14:sldId id="259"/>
            <p14:sldId id="260"/>
            <p14:sldId id="280"/>
            <p14:sldId id="281"/>
            <p14:sldId id="282"/>
            <p14:sldId id="283"/>
            <p14:sldId id="284"/>
            <p14:sldId id="285"/>
            <p14:sldId id="288"/>
            <p14:sldId id="292"/>
            <p14:sldId id="287"/>
            <p14:sldId id="262"/>
            <p14:sldId id="289"/>
            <p14:sldId id="272"/>
            <p14:sldId id="290"/>
            <p14:sldId id="293"/>
            <p14:sldId id="263"/>
            <p14:sldId id="269"/>
            <p14:sldId id="270"/>
            <p14:sldId id="264"/>
            <p14:sldId id="266"/>
            <p14:sldId id="267"/>
            <p14:sldId id="273"/>
            <p14:sldId id="274"/>
            <p14:sldId id="275"/>
            <p14:sldId id="276"/>
            <p14:sldId id="277"/>
            <p14:sldId id="278"/>
            <p14:sldId id="279"/>
            <p14:sldId id="286"/>
            <p14:sldId id="291"/>
            <p14:sldId id="268"/>
          </p14:sldIdLst>
        </p14:section>
        <p14:section name="Раздел без заголовка" id="{F6B5C9BB-6B6D-48A7-BAFB-822BC67FEA3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D02A5-0573-480E-B8BC-C87D512DD2CA}" type="datetimeFigureOut">
              <a:rPr lang="ru-RU" smtClean="0"/>
              <a:pPr/>
              <a:t>12.04.2017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C0CBB-F899-4FCE-A6C9-F4A167E613B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074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C0CBB-F899-4FCE-A6C9-F4A167E613B3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863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C0CBB-F899-4FCE-A6C9-F4A167E613B3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853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C0CBB-F899-4FCE-A6C9-F4A167E613B3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043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C0CBB-F899-4FCE-A6C9-F4A167E613B3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8680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C0CBB-F899-4FCE-A6C9-F4A167E613B3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6062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C0CBB-F899-4FCE-A6C9-F4A167E613B3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6427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C0CBB-F899-4FCE-A6C9-F4A167E613B3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8541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162F0-64C7-421D-8612-AF11EA487CC7}" type="datetimeFigureOut">
              <a:rPr lang="ru-RU" smtClean="0"/>
              <a:pPr/>
              <a:t>12.04.2017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B759-3949-431D-9EE9-F091D03F500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162F0-64C7-421D-8612-AF11EA487CC7}" type="datetimeFigureOut">
              <a:rPr lang="ru-RU" smtClean="0"/>
              <a:pPr/>
              <a:t>12.04.2017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B759-3949-431D-9EE9-F091D03F500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162F0-64C7-421D-8612-AF11EA487CC7}" type="datetimeFigureOut">
              <a:rPr lang="ru-RU" smtClean="0"/>
              <a:pPr/>
              <a:t>12.04.2017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B759-3949-431D-9EE9-F091D03F500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162F0-64C7-421D-8612-AF11EA487CC7}" type="datetimeFigureOut">
              <a:rPr lang="ru-RU" smtClean="0"/>
              <a:pPr/>
              <a:t>12.04.2017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B759-3949-431D-9EE9-F091D03F500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162F0-64C7-421D-8612-AF11EA487CC7}" type="datetimeFigureOut">
              <a:rPr lang="ru-RU" smtClean="0"/>
              <a:pPr/>
              <a:t>12.04.2017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B759-3949-431D-9EE9-F091D03F500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162F0-64C7-421D-8612-AF11EA487CC7}" type="datetimeFigureOut">
              <a:rPr lang="ru-RU" smtClean="0"/>
              <a:pPr/>
              <a:t>12.04.2017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B759-3949-431D-9EE9-F091D03F500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162F0-64C7-421D-8612-AF11EA487CC7}" type="datetimeFigureOut">
              <a:rPr lang="ru-RU" smtClean="0"/>
              <a:pPr/>
              <a:t>12.04.2017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B759-3949-431D-9EE9-F091D03F500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162F0-64C7-421D-8612-AF11EA487CC7}" type="datetimeFigureOut">
              <a:rPr lang="ru-RU" smtClean="0"/>
              <a:pPr/>
              <a:t>12.04.2017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B759-3949-431D-9EE9-F091D03F500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162F0-64C7-421D-8612-AF11EA487CC7}" type="datetimeFigureOut">
              <a:rPr lang="ru-RU" smtClean="0"/>
              <a:pPr/>
              <a:t>12.04.2017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B759-3949-431D-9EE9-F091D03F500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162F0-64C7-421D-8612-AF11EA487CC7}" type="datetimeFigureOut">
              <a:rPr lang="ru-RU" smtClean="0"/>
              <a:pPr/>
              <a:t>12.04.2017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B759-3949-431D-9EE9-F091D03F500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162F0-64C7-421D-8612-AF11EA487CC7}" type="datetimeFigureOut">
              <a:rPr lang="ru-RU" smtClean="0"/>
              <a:pPr/>
              <a:t>12.04.2017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3B8B759-3949-431D-9EE9-F091D03F500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66162F0-64C7-421D-8612-AF11EA487CC7}" type="datetimeFigureOut">
              <a:rPr lang="ru-RU" smtClean="0"/>
              <a:pPr/>
              <a:t>12.04.2017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3B8B759-3949-431D-9EE9-F091D03F5009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714356"/>
            <a:ext cx="7813576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</a:t>
            </a:r>
            <a:br>
              <a:rPr lang="ru-RU" sz="20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</a:rPr>
              <a:t>«Детский сад № 82 комбинированного вида» г.о. Саранск 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b="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57752" y="3357562"/>
            <a:ext cx="3530344" cy="2928958"/>
          </a:xfrm>
        </p:spPr>
        <p:txBody>
          <a:bodyPr>
            <a:normAutofit/>
          </a:bodyPr>
          <a:lstStyle/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  <a:p>
            <a:r>
              <a:rPr lang="ru-RU" sz="1800" b="1" dirty="0" smtClean="0"/>
              <a:t>Подготовила воспитатель: Моисеева В.И</a:t>
            </a:r>
            <a:endParaRPr lang="ru-RU" sz="1800" dirty="0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7" y="1500174"/>
            <a:ext cx="7959499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Times New Roman" pitchFamily="18" charset="0"/>
              </a:rPr>
              <a:t>                    ПРОЕКТ</a:t>
            </a:r>
            <a:r>
              <a:rPr lang="ru-RU" sz="2800" b="1" i="1" dirty="0" smtClean="0">
                <a:solidFill>
                  <a:srgbClr val="FF0000"/>
                </a:solidFill>
              </a:rPr>
              <a:t>«Цветная экология»</a:t>
            </a:r>
          </a:p>
          <a:p>
            <a:r>
              <a:rPr lang="ru-RU" sz="2400" b="1" i="1" dirty="0" smtClean="0">
                <a:solidFill>
                  <a:srgbClr val="FF0000"/>
                </a:solidFill>
              </a:rPr>
              <a:t>                              (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Зима – чудесница</a:t>
            </a:r>
            <a:r>
              <a:rPr lang="ru-RU" sz="2400" b="1" i="1" dirty="0" smtClean="0">
                <a:solidFill>
                  <a:srgbClr val="FF0000"/>
                </a:solidFill>
              </a:rPr>
              <a:t>  )</a:t>
            </a:r>
          </a:p>
          <a:p>
            <a:endParaRPr lang="ru-RU" sz="2400" b="1" dirty="0" smtClean="0">
              <a:solidFill>
                <a:srgbClr val="FF0000"/>
              </a:solidFill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FF0000"/>
              </a:solidFill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FF0000"/>
              </a:solidFill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FF0000"/>
              </a:solidFill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68" y="2636912"/>
            <a:ext cx="3692280" cy="3933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3284984"/>
            <a:ext cx="2090512" cy="2928958"/>
          </a:xfrm>
        </p:spPr>
        <p:txBody>
          <a:bodyPr>
            <a:normAutofit/>
          </a:bodyPr>
          <a:lstStyle/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3903786" cy="905272"/>
          </a:xfrm>
        </p:spPr>
        <p:txBody>
          <a:bodyPr>
            <a:noAutofit/>
          </a:bodyPr>
          <a:lstStyle/>
          <a:p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7584" y="787544"/>
            <a:ext cx="633670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6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3284984"/>
            <a:ext cx="2090512" cy="2928958"/>
          </a:xfrm>
        </p:spPr>
        <p:txBody>
          <a:bodyPr>
            <a:normAutofit/>
          </a:bodyPr>
          <a:lstStyle/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3903786" cy="905272"/>
          </a:xfrm>
        </p:spPr>
        <p:txBody>
          <a:bodyPr>
            <a:noAutofit/>
          </a:bodyPr>
          <a:lstStyle/>
          <a:p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9452" y="-139452"/>
            <a:ext cx="8028384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9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3284984"/>
            <a:ext cx="2090512" cy="2928958"/>
          </a:xfrm>
        </p:spPr>
        <p:txBody>
          <a:bodyPr>
            <a:normAutofit/>
          </a:bodyPr>
          <a:lstStyle/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88" y="620688"/>
            <a:ext cx="3672409" cy="48965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564904"/>
            <a:ext cx="4932051" cy="347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5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3284984"/>
            <a:ext cx="2090512" cy="2928958"/>
          </a:xfrm>
        </p:spPr>
        <p:txBody>
          <a:bodyPr>
            <a:normAutofit/>
          </a:bodyPr>
          <a:lstStyle/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011" y="0"/>
            <a:ext cx="9240011" cy="693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3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3284984"/>
            <a:ext cx="2090512" cy="2928958"/>
          </a:xfrm>
        </p:spPr>
        <p:txBody>
          <a:bodyPr>
            <a:normAutofit/>
          </a:bodyPr>
          <a:lstStyle/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3903786" cy="905272"/>
          </a:xfrm>
        </p:spPr>
        <p:txBody>
          <a:bodyPr>
            <a:noAutofit/>
          </a:bodyPr>
          <a:lstStyle/>
          <a:p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0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7" y="2766813"/>
            <a:ext cx="2815868" cy="94074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effectLst/>
              </a:rPr>
              <a:t/>
            </a:r>
            <a:br>
              <a:rPr lang="ru-RU" sz="1800" dirty="0">
                <a:solidFill>
                  <a:schemeClr val="bg1"/>
                </a:solidFill>
                <a:effectLst/>
              </a:rPr>
            </a:br>
            <a:r>
              <a:rPr lang="ru-RU" sz="1800" b="0" dirty="0">
                <a:solidFill>
                  <a:schemeClr val="bg1"/>
                </a:solidFill>
                <a:effectLst/>
              </a:rPr>
              <a:t/>
            </a:r>
            <a:br>
              <a:rPr lang="ru-RU" sz="1800" b="0" dirty="0">
                <a:solidFill>
                  <a:schemeClr val="bg1"/>
                </a:solidFill>
                <a:effectLst/>
              </a:rPr>
            </a:br>
            <a:r>
              <a:rPr lang="ru-RU" sz="1800" b="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1800" b="0" dirty="0" smtClean="0">
                <a:solidFill>
                  <a:schemeClr val="bg1"/>
                </a:solidFill>
                <a:effectLst/>
              </a:rPr>
            </a:br>
            <a:r>
              <a:rPr lang="ru-RU" sz="2400" b="0" i="1" dirty="0" smtClean="0">
                <a:effectLst/>
              </a:rPr>
              <a:t>-</a:t>
            </a:r>
            <a:endParaRPr lang="ru-RU" sz="1800" b="0" dirty="0">
              <a:solidFill>
                <a:schemeClr val="bg1"/>
              </a:solidFill>
              <a:effectLst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428597" y="1381818"/>
            <a:ext cx="16951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7" y="459433"/>
            <a:ext cx="62316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573430" y="2160550"/>
            <a:ext cx="7902580" cy="3956783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Чтение Л. Аким «Первый снег», З. Александрова «Зимняя песенка» </a:t>
            </a:r>
            <a:r>
              <a:rPr lang="ru-RU" dirty="0" err="1"/>
              <a:t>А.Барто</a:t>
            </a:r>
            <a:r>
              <a:rPr lang="ru-RU" dirty="0"/>
              <a:t> «Птичка», </a:t>
            </a:r>
            <a:r>
              <a:rPr lang="ru-RU" dirty="0" err="1"/>
              <a:t>А.Прокофьев</a:t>
            </a:r>
            <a:r>
              <a:rPr lang="ru-RU" dirty="0"/>
              <a:t> «Снегири».</a:t>
            </a:r>
          </a:p>
          <a:p>
            <a:pPr algn="l"/>
            <a:r>
              <a:rPr lang="ru-RU" dirty="0"/>
              <a:t> </a:t>
            </a:r>
          </a:p>
          <a:p>
            <a:pPr algn="l"/>
            <a:r>
              <a:rPr lang="ru-RU" dirty="0" smtClean="0"/>
              <a:t>Чтение </a:t>
            </a:r>
            <a:r>
              <a:rPr lang="ru-RU" dirty="0" err="1" smtClean="0"/>
              <a:t>потешки</a:t>
            </a:r>
            <a:r>
              <a:rPr lang="ru-RU" dirty="0" smtClean="0"/>
              <a:t> </a:t>
            </a:r>
            <a:r>
              <a:rPr lang="ru-RU" dirty="0"/>
              <a:t>«Уж ты зимушка-зима…»</a:t>
            </a:r>
          </a:p>
          <a:p>
            <a:pPr algn="l"/>
            <a:r>
              <a:rPr lang="ru-RU" dirty="0"/>
              <a:t>Рассказ. </a:t>
            </a:r>
            <a:r>
              <a:rPr lang="ru-RU" dirty="0" err="1"/>
              <a:t>Д.Мамин</a:t>
            </a:r>
            <a:r>
              <a:rPr lang="ru-RU" dirty="0"/>
              <a:t>-Сибиряк «Сказка про храброго Зайца-длинные уши, </a:t>
            </a:r>
            <a:r>
              <a:rPr lang="ru-RU" dirty="0" smtClean="0"/>
              <a:t>короткий хвост»</a:t>
            </a:r>
          </a:p>
          <a:p>
            <a:pPr algn="l"/>
            <a:endParaRPr lang="ru-RU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573430" y="1340769"/>
            <a:ext cx="50786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Развитие речи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18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7" y="2766813"/>
            <a:ext cx="2815868" cy="94074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effectLst/>
              </a:rPr>
              <a:t/>
            </a:r>
            <a:br>
              <a:rPr lang="ru-RU" sz="1800" dirty="0">
                <a:solidFill>
                  <a:schemeClr val="bg1"/>
                </a:solidFill>
                <a:effectLst/>
              </a:rPr>
            </a:br>
            <a:r>
              <a:rPr lang="ru-RU" sz="1800" b="0" dirty="0">
                <a:solidFill>
                  <a:schemeClr val="bg1"/>
                </a:solidFill>
                <a:effectLst/>
              </a:rPr>
              <a:t/>
            </a:r>
            <a:br>
              <a:rPr lang="ru-RU" sz="1800" b="0" dirty="0">
                <a:solidFill>
                  <a:schemeClr val="bg1"/>
                </a:solidFill>
                <a:effectLst/>
              </a:rPr>
            </a:br>
            <a:r>
              <a:rPr lang="ru-RU" sz="1800" b="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1800" b="0" dirty="0" smtClean="0">
                <a:solidFill>
                  <a:schemeClr val="bg1"/>
                </a:solidFill>
                <a:effectLst/>
              </a:rPr>
            </a:br>
            <a:r>
              <a:rPr lang="ru-RU" sz="2400" b="0" i="1" dirty="0" smtClean="0">
                <a:effectLst/>
              </a:rPr>
              <a:t>-</a:t>
            </a:r>
            <a:endParaRPr lang="ru-RU" sz="1800" b="0" dirty="0">
              <a:solidFill>
                <a:schemeClr val="bg1"/>
              </a:solidFill>
              <a:effectLst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428597" y="1381818"/>
            <a:ext cx="16951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755522" y="2060995"/>
            <a:ext cx="7902580" cy="3956783"/>
          </a:xfrm>
        </p:spPr>
        <p:txBody>
          <a:bodyPr>
            <a:normAutofit/>
          </a:bodyPr>
          <a:lstStyle/>
          <a:p>
            <a:pPr algn="l"/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692696"/>
            <a:ext cx="5886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описательных рассказов о времени года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«Зима»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вспомогательных схем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292" y="1985581"/>
            <a:ext cx="6228184" cy="467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3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1092" y="2672917"/>
            <a:ext cx="2815868" cy="94074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effectLst/>
              </a:rPr>
              <a:t/>
            </a:r>
            <a:br>
              <a:rPr lang="ru-RU" sz="1800" dirty="0">
                <a:solidFill>
                  <a:schemeClr val="bg1"/>
                </a:solidFill>
                <a:effectLst/>
              </a:rPr>
            </a:br>
            <a:r>
              <a:rPr lang="ru-RU" sz="1800" b="0" dirty="0">
                <a:solidFill>
                  <a:schemeClr val="bg1"/>
                </a:solidFill>
                <a:effectLst/>
              </a:rPr>
              <a:t/>
            </a:r>
            <a:br>
              <a:rPr lang="ru-RU" sz="1800" b="0" dirty="0">
                <a:solidFill>
                  <a:schemeClr val="bg1"/>
                </a:solidFill>
                <a:effectLst/>
              </a:rPr>
            </a:br>
            <a:r>
              <a:rPr lang="ru-RU" sz="1800" b="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1800" b="0" dirty="0" smtClean="0">
                <a:solidFill>
                  <a:schemeClr val="bg1"/>
                </a:solidFill>
                <a:effectLst/>
              </a:rPr>
            </a:br>
            <a:r>
              <a:rPr lang="ru-RU" sz="2400" b="0" i="1" dirty="0" smtClean="0">
                <a:effectLst/>
              </a:rPr>
              <a:t>-</a:t>
            </a:r>
            <a:endParaRPr lang="ru-RU" sz="1800" b="0" dirty="0">
              <a:solidFill>
                <a:schemeClr val="bg1"/>
              </a:solidFill>
              <a:effectLst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7" y="1500174"/>
            <a:ext cx="48634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581682" y="1300993"/>
            <a:ext cx="8562318" cy="3168352"/>
          </a:xfrm>
        </p:spPr>
        <p:txBody>
          <a:bodyPr>
            <a:normAutofit/>
          </a:bodyPr>
          <a:lstStyle/>
          <a:p>
            <a:pPr algn="l"/>
            <a:endParaRPr lang="ru-RU" dirty="0"/>
          </a:p>
          <a:p>
            <a:pPr algn="l"/>
            <a:endParaRPr lang="ru-RU" sz="2800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321092" y="620688"/>
            <a:ext cx="8499380" cy="418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u="sng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Дидактические игры и развивающие упражнения: </a:t>
            </a:r>
            <a:r>
              <a:rPr lang="ru-RU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«</a:t>
            </a:r>
            <a:r>
              <a:rPr lang="ru-RU" sz="28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Когда это бывает», «</a:t>
            </a:r>
            <a:r>
              <a:rPr lang="ru-RU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Опиши мы отгадаем», «Чего не стало?», «Кто во что одет?», «Узнай растение по описанию» </a:t>
            </a:r>
            <a:r>
              <a:rPr lang="ru-RU" sz="28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«Составь снежинку», </a:t>
            </a:r>
            <a:r>
              <a:rPr lang="ru-RU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«В зимней столовой».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u="sng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Беседы</a:t>
            </a:r>
            <a:r>
              <a:rPr lang="ru-RU" sz="28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«Зимушка зима», «Как живется птицам зимой» «Как узнать ель?»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08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1092" y="2672917"/>
            <a:ext cx="2815868" cy="94074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effectLst/>
              </a:rPr>
              <a:t/>
            </a:r>
            <a:br>
              <a:rPr lang="ru-RU" sz="1800" dirty="0">
                <a:solidFill>
                  <a:schemeClr val="bg1"/>
                </a:solidFill>
                <a:effectLst/>
              </a:rPr>
            </a:br>
            <a:r>
              <a:rPr lang="ru-RU" sz="1800" b="0" dirty="0">
                <a:solidFill>
                  <a:schemeClr val="bg1"/>
                </a:solidFill>
                <a:effectLst/>
              </a:rPr>
              <a:t/>
            </a:r>
            <a:br>
              <a:rPr lang="ru-RU" sz="1800" b="0" dirty="0">
                <a:solidFill>
                  <a:schemeClr val="bg1"/>
                </a:solidFill>
                <a:effectLst/>
              </a:rPr>
            </a:br>
            <a:r>
              <a:rPr lang="ru-RU" sz="1800" b="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1800" b="0" dirty="0" smtClean="0">
                <a:solidFill>
                  <a:schemeClr val="bg1"/>
                </a:solidFill>
                <a:effectLst/>
              </a:rPr>
            </a:br>
            <a:r>
              <a:rPr lang="ru-RU" sz="2400" b="0" i="1" dirty="0" smtClean="0">
                <a:effectLst/>
              </a:rPr>
              <a:t>-</a:t>
            </a:r>
            <a:endParaRPr lang="ru-RU" sz="1800" b="0" dirty="0">
              <a:solidFill>
                <a:schemeClr val="bg1"/>
              </a:solidFill>
              <a:effectLst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7" y="1500174"/>
            <a:ext cx="48634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581682" y="1300993"/>
            <a:ext cx="8562318" cy="3168352"/>
          </a:xfrm>
        </p:spPr>
        <p:txBody>
          <a:bodyPr>
            <a:normAutofit/>
          </a:bodyPr>
          <a:lstStyle/>
          <a:p>
            <a:pPr algn="l"/>
            <a:endParaRPr lang="ru-RU" dirty="0"/>
          </a:p>
          <a:p>
            <a:pPr algn="l"/>
            <a:endParaRPr lang="ru-RU" sz="2800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321092" y="620688"/>
            <a:ext cx="849938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0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1092" y="2672917"/>
            <a:ext cx="2815868" cy="94074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effectLst/>
              </a:rPr>
              <a:t/>
            </a:r>
            <a:br>
              <a:rPr lang="ru-RU" sz="1800" dirty="0">
                <a:solidFill>
                  <a:schemeClr val="bg1"/>
                </a:solidFill>
                <a:effectLst/>
              </a:rPr>
            </a:br>
            <a:r>
              <a:rPr lang="ru-RU" sz="1800" b="0" dirty="0">
                <a:solidFill>
                  <a:schemeClr val="bg1"/>
                </a:solidFill>
                <a:effectLst/>
              </a:rPr>
              <a:t/>
            </a:r>
            <a:br>
              <a:rPr lang="ru-RU" sz="1800" b="0" dirty="0">
                <a:solidFill>
                  <a:schemeClr val="bg1"/>
                </a:solidFill>
                <a:effectLst/>
              </a:rPr>
            </a:br>
            <a:r>
              <a:rPr lang="ru-RU" sz="1800" b="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1800" b="0" dirty="0" smtClean="0">
                <a:solidFill>
                  <a:schemeClr val="bg1"/>
                </a:solidFill>
                <a:effectLst/>
              </a:rPr>
            </a:br>
            <a:r>
              <a:rPr lang="ru-RU" sz="2400" b="0" i="1" dirty="0" smtClean="0">
                <a:effectLst/>
              </a:rPr>
              <a:t>-</a:t>
            </a:r>
            <a:endParaRPr lang="ru-RU" sz="1800" b="0" dirty="0">
              <a:solidFill>
                <a:schemeClr val="bg1"/>
              </a:solidFill>
              <a:effectLst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7" y="1500174"/>
            <a:ext cx="48634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581682" y="1300993"/>
            <a:ext cx="8562318" cy="3168352"/>
          </a:xfrm>
        </p:spPr>
        <p:txBody>
          <a:bodyPr>
            <a:normAutofit/>
          </a:bodyPr>
          <a:lstStyle/>
          <a:p>
            <a:pPr algn="l"/>
            <a:endParaRPr lang="ru-RU" dirty="0"/>
          </a:p>
          <a:p>
            <a:pPr algn="l"/>
            <a:endParaRPr lang="ru-RU" sz="2800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321092" y="620688"/>
            <a:ext cx="849938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2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785794"/>
            <a:ext cx="7813576" cy="5019470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b="0" u="sng" dirty="0">
                <a:effectLst/>
              </a:rPr>
              <a:t>Актуальность</a:t>
            </a:r>
            <a:r>
              <a:rPr lang="ru-RU" sz="1800" b="0" dirty="0">
                <a:effectLst/>
              </a:rPr>
              <a:t>:</a:t>
            </a:r>
            <a:br>
              <a:rPr lang="ru-RU" sz="1800" b="0" dirty="0">
                <a:effectLst/>
              </a:rPr>
            </a:br>
            <a:r>
              <a:rPr lang="ru-RU" sz="1800" b="0" dirty="0" smtClean="0">
                <a:effectLst/>
              </a:rPr>
              <a:t/>
            </a:r>
            <a:br>
              <a:rPr lang="ru-RU" sz="1800" b="0" dirty="0" smtClean="0">
                <a:effectLst/>
              </a:rPr>
            </a:br>
            <a:r>
              <a:rPr lang="ru-RU" sz="1800" b="0" dirty="0">
                <a:effectLst/>
              </a:rPr>
              <a:t/>
            </a:r>
            <a:br>
              <a:rPr lang="ru-RU" sz="1800" b="0" dirty="0">
                <a:effectLst/>
              </a:rPr>
            </a:br>
            <a:r>
              <a:rPr lang="ru-RU" sz="1800" b="0" dirty="0" smtClean="0">
                <a:effectLst/>
              </a:rPr>
              <a:t/>
            </a:r>
            <a:br>
              <a:rPr lang="ru-RU" sz="1800" b="0" dirty="0" smtClean="0">
                <a:effectLst/>
              </a:rPr>
            </a:br>
            <a:r>
              <a:rPr lang="ru-RU" sz="1800" b="0" dirty="0" smtClean="0">
                <a:effectLst/>
              </a:rPr>
              <a:t/>
            </a:r>
            <a:br>
              <a:rPr lang="ru-RU" sz="1800" b="0" dirty="0" smtClean="0">
                <a:effectLst/>
              </a:rPr>
            </a:br>
            <a:r>
              <a:rPr lang="ru-RU" sz="1800" b="0" dirty="0" smtClean="0">
                <a:effectLst/>
              </a:rPr>
              <a:t/>
            </a:r>
            <a:br>
              <a:rPr lang="ru-RU" sz="1800" b="0" dirty="0" smtClean="0">
                <a:effectLst/>
              </a:rPr>
            </a:br>
            <a:r>
              <a:rPr lang="ru-RU" sz="1800" b="0" dirty="0">
                <a:effectLst/>
              </a:rPr>
              <a:t/>
            </a:r>
            <a:br>
              <a:rPr lang="ru-RU" sz="1800" b="0" dirty="0">
                <a:effectLst/>
              </a:rPr>
            </a:br>
            <a:r>
              <a:rPr lang="ru-RU" sz="1800" b="0" dirty="0" smtClean="0">
                <a:effectLst/>
              </a:rPr>
              <a:t/>
            </a:r>
            <a:br>
              <a:rPr lang="ru-RU" sz="1800" b="0" dirty="0" smtClean="0">
                <a:effectLst/>
              </a:rPr>
            </a:br>
            <a:r>
              <a:rPr lang="ru-RU" sz="27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sz="2200" b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2200" b="0" dirty="0" smtClean="0">
                <a:solidFill>
                  <a:schemeClr val="bg1"/>
                </a:solidFill>
                <a:effectLst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</a:rPr>
              <a:t>По </a:t>
            </a:r>
            <a:r>
              <a:rPr lang="ru-RU" sz="2000" dirty="0">
                <a:solidFill>
                  <a:schemeClr val="bg1"/>
                </a:solidFill>
                <a:effectLst/>
              </a:rPr>
              <a:t>мнениюЛ.С. Выготского,  Е.А.Флёриной,  Н.П.Сакулиной,  Г.Г.Григорьевой умение созерцать красоту, наслаждаться ею очень важно для развития детского творчества.  Но в жизни современного общества существует ряд экологических проблем:</a:t>
            </a:r>
            <a:br>
              <a:rPr lang="ru-RU" sz="2000" dirty="0">
                <a:solidFill>
                  <a:schemeClr val="bg1"/>
                </a:solidFill>
                <a:effectLst/>
              </a:rPr>
            </a:br>
            <a:r>
              <a:rPr lang="ru-RU" sz="2000" dirty="0">
                <a:solidFill>
                  <a:schemeClr val="bg1"/>
                </a:solidFill>
                <a:effectLst/>
              </a:rPr>
              <a:t>- отчуждение детей от мира природы;</a:t>
            </a:r>
            <a:br>
              <a:rPr lang="ru-RU" sz="2000" dirty="0">
                <a:solidFill>
                  <a:schemeClr val="bg1"/>
                </a:solidFill>
                <a:effectLst/>
              </a:rPr>
            </a:br>
            <a:r>
              <a:rPr lang="ru-RU" sz="2000" dirty="0">
                <a:solidFill>
                  <a:schemeClr val="bg1"/>
                </a:solidFill>
                <a:effectLst/>
              </a:rPr>
              <a:t>- снижение уровня экологического сознания у детей и взрослых;</a:t>
            </a:r>
            <a:br>
              <a:rPr lang="ru-RU" sz="2000" dirty="0">
                <a:solidFill>
                  <a:schemeClr val="bg1"/>
                </a:solidFill>
                <a:effectLst/>
              </a:rPr>
            </a:br>
            <a:r>
              <a:rPr lang="ru-RU" sz="2000" dirty="0">
                <a:solidFill>
                  <a:schemeClr val="bg1"/>
                </a:solidFill>
                <a:effectLst/>
              </a:rPr>
              <a:t>- неумение видеть, чувствовать красоту и уникальность окружающего мира.</a:t>
            </a:r>
            <a:br>
              <a:rPr lang="ru-RU" sz="2000" dirty="0">
                <a:solidFill>
                  <a:schemeClr val="bg1"/>
                </a:solidFill>
                <a:effectLst/>
              </a:rPr>
            </a:br>
            <a:r>
              <a:rPr lang="ru-RU" sz="2000" dirty="0">
                <a:solidFill>
                  <a:schemeClr val="bg1"/>
                </a:solidFill>
                <a:effectLst/>
              </a:rPr>
              <a:t>      Поэтому одним из направлений моей творческой деятельности является изучение роли изобразительного искусства в воспитании основ экологической 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и эстетической культур.</a:t>
            </a:r>
            <a:r>
              <a:rPr lang="ru-RU" sz="2000" dirty="0">
                <a:solidFill>
                  <a:schemeClr val="bg1"/>
                </a:solidFill>
                <a:effectLst/>
              </a:rPr>
              <a:t/>
            </a:r>
            <a:br>
              <a:rPr lang="ru-RU" sz="2000" dirty="0">
                <a:solidFill>
                  <a:schemeClr val="bg1"/>
                </a:solidFill>
                <a:effectLst/>
              </a:rPr>
            </a:br>
            <a:r>
              <a:rPr lang="ru-RU" sz="2000" dirty="0">
                <a:solidFill>
                  <a:schemeClr val="bg1"/>
                </a:solidFill>
                <a:effectLst/>
              </a:rPr>
              <a:t>           Стремление передать образы природы в рисунке приводит к углублению, уточнению знаний о природе, её объектах и явлениях. Вместе с тем, обогащается содержание детского творчества образами 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природ</a:t>
            </a:r>
            <a:endParaRPr lang="ru-RU" sz="1800" b="0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57752" y="3357562"/>
            <a:ext cx="3530344" cy="2928958"/>
          </a:xfrm>
        </p:spPr>
        <p:txBody>
          <a:bodyPr>
            <a:normAutofit/>
          </a:bodyPr>
          <a:lstStyle/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7" y="1500174"/>
            <a:ext cx="685804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Times New Roman" pitchFamily="18" charset="0"/>
              </a:rPr>
              <a:t>                    </a:t>
            </a:r>
          </a:p>
          <a:p>
            <a:endParaRPr lang="ru-RU" sz="2400" b="1" dirty="0">
              <a:solidFill>
                <a:srgbClr val="FF0000"/>
              </a:solidFill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FF0000"/>
              </a:solidFill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FF0000"/>
              </a:solidFill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1092" y="2672917"/>
            <a:ext cx="2815868" cy="94074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effectLst/>
              </a:rPr>
              <a:t/>
            </a:r>
            <a:br>
              <a:rPr lang="ru-RU" sz="1800" dirty="0">
                <a:solidFill>
                  <a:schemeClr val="bg1"/>
                </a:solidFill>
                <a:effectLst/>
              </a:rPr>
            </a:br>
            <a:r>
              <a:rPr lang="ru-RU" sz="1800" b="0" dirty="0">
                <a:solidFill>
                  <a:schemeClr val="bg1"/>
                </a:solidFill>
                <a:effectLst/>
              </a:rPr>
              <a:t/>
            </a:r>
            <a:br>
              <a:rPr lang="ru-RU" sz="1800" b="0" dirty="0">
                <a:solidFill>
                  <a:schemeClr val="bg1"/>
                </a:solidFill>
                <a:effectLst/>
              </a:rPr>
            </a:br>
            <a:r>
              <a:rPr lang="ru-RU" sz="1800" b="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1800" b="0" dirty="0" smtClean="0">
                <a:solidFill>
                  <a:schemeClr val="bg1"/>
                </a:solidFill>
                <a:effectLst/>
              </a:rPr>
            </a:br>
            <a:r>
              <a:rPr lang="ru-RU" sz="2400" b="0" i="1" dirty="0" smtClean="0">
                <a:effectLst/>
              </a:rPr>
              <a:t>-</a:t>
            </a:r>
            <a:endParaRPr lang="ru-RU" sz="1800" b="0" dirty="0">
              <a:solidFill>
                <a:schemeClr val="bg1"/>
              </a:solidFill>
              <a:effectLst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7" y="1500174"/>
            <a:ext cx="48634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7" y="1093855"/>
            <a:ext cx="53675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solidFill>
                  <a:srgbClr val="FF0000"/>
                </a:solidFill>
              </a:rPr>
              <a:t>Образовательная область</a:t>
            </a: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428597" y="1772816"/>
            <a:ext cx="7599787" cy="4534765"/>
          </a:xfrm>
        </p:spPr>
        <p:txBody>
          <a:bodyPr>
            <a:normAutofit/>
          </a:bodyPr>
          <a:lstStyle/>
          <a:p>
            <a:pPr algn="l"/>
            <a:r>
              <a:rPr lang="ru-RU" b="1" u="sng" dirty="0" smtClean="0"/>
              <a:t>Художественно-эстети</a:t>
            </a:r>
            <a:r>
              <a:rPr lang="ru-RU" b="1" u="sng" dirty="0"/>
              <a:t>ческое </a:t>
            </a:r>
            <a:r>
              <a:rPr lang="ru-RU" b="1" u="sng" dirty="0" smtClean="0"/>
              <a:t>развитие</a:t>
            </a:r>
          </a:p>
          <a:p>
            <a:pPr algn="l"/>
            <a:endParaRPr lang="ru-RU" b="1" u="sng" dirty="0"/>
          </a:p>
          <a:p>
            <a:pPr algn="l"/>
            <a:r>
              <a:rPr lang="ru-RU" dirty="0" smtClean="0"/>
              <a:t>Рассматривание </a:t>
            </a:r>
            <a:r>
              <a:rPr lang="ru-RU" dirty="0"/>
              <a:t>картин и иллюстраций на зимнюю тематику.</a:t>
            </a:r>
          </a:p>
          <a:p>
            <a:pPr algn="l"/>
            <a:r>
              <a:rPr lang="ru-RU" dirty="0"/>
              <a:t>Рисование «Снег, снег кружиться, белая вся улица» «Дерево зимой» </a:t>
            </a:r>
          </a:p>
          <a:p>
            <a:pPr algn="l"/>
            <a:r>
              <a:rPr lang="ru-RU" dirty="0"/>
              <a:t>Аппликация «Снеговик»</a:t>
            </a:r>
          </a:p>
          <a:p>
            <a:pPr algn="l"/>
            <a:r>
              <a:rPr lang="ru-RU" dirty="0"/>
              <a:t>Лепка «Птичка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728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57752" y="3357562"/>
            <a:ext cx="2090512" cy="2928958"/>
          </a:xfrm>
        </p:spPr>
        <p:txBody>
          <a:bodyPr>
            <a:normAutofit/>
          </a:bodyPr>
          <a:lstStyle/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88640"/>
            <a:ext cx="352839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dirty="0">
              <a:solidFill>
                <a:srgbClr val="FF0000"/>
              </a:solidFill>
            </a:endParaRPr>
          </a:p>
          <a:p>
            <a:pPr algn="ctr"/>
            <a:endParaRPr lang="ru-RU" sz="1600" dirty="0">
              <a:solidFill>
                <a:srgbClr val="FF0000"/>
              </a:solidFill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Птичка»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2" y="1648922"/>
            <a:ext cx="3672408" cy="46118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3711407" cy="494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1092" y="2672917"/>
            <a:ext cx="2815868" cy="94074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effectLst/>
              </a:rPr>
              <a:t/>
            </a:r>
            <a:br>
              <a:rPr lang="ru-RU" sz="1800" dirty="0">
                <a:solidFill>
                  <a:schemeClr val="bg1"/>
                </a:solidFill>
                <a:effectLst/>
              </a:rPr>
            </a:br>
            <a:r>
              <a:rPr lang="ru-RU" sz="1800" b="0" dirty="0">
                <a:solidFill>
                  <a:schemeClr val="bg1"/>
                </a:solidFill>
                <a:effectLst/>
              </a:rPr>
              <a:t/>
            </a:r>
            <a:br>
              <a:rPr lang="ru-RU" sz="1800" b="0" dirty="0">
                <a:solidFill>
                  <a:schemeClr val="bg1"/>
                </a:solidFill>
                <a:effectLst/>
              </a:rPr>
            </a:br>
            <a:r>
              <a:rPr lang="ru-RU" sz="1800" b="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1800" b="0" dirty="0" smtClean="0">
                <a:solidFill>
                  <a:schemeClr val="bg1"/>
                </a:solidFill>
                <a:effectLst/>
              </a:rPr>
            </a:br>
            <a:r>
              <a:rPr lang="ru-RU" sz="2400" b="0" i="1" dirty="0" smtClean="0">
                <a:effectLst/>
              </a:rPr>
              <a:t>-</a:t>
            </a:r>
            <a:endParaRPr lang="ru-RU" sz="1800" b="0" dirty="0">
              <a:solidFill>
                <a:schemeClr val="bg1"/>
              </a:solidFill>
              <a:effectLst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7" y="1500174"/>
            <a:ext cx="48634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428597" y="548680"/>
            <a:ext cx="4278215" cy="4432457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/>
              <a:t>Рисование «Дерево </a:t>
            </a:r>
            <a:r>
              <a:rPr lang="ru-RU" sz="2400" dirty="0"/>
              <a:t>зимой</a:t>
            </a:r>
            <a:r>
              <a:rPr lang="ru-RU" sz="2400" dirty="0" smtClean="0"/>
              <a:t>»</a:t>
            </a:r>
            <a:endParaRPr lang="ru-RU" sz="2400" dirty="0"/>
          </a:p>
          <a:p>
            <a:pPr algn="l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80727"/>
            <a:ext cx="3974465" cy="52992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1139521"/>
            <a:ext cx="3855371" cy="514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3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1092" y="2672917"/>
            <a:ext cx="2815868" cy="6120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effectLst/>
              </a:rPr>
              <a:t/>
            </a:r>
            <a:br>
              <a:rPr lang="ru-RU" sz="1800" dirty="0">
                <a:solidFill>
                  <a:schemeClr val="bg1"/>
                </a:solidFill>
                <a:effectLst/>
              </a:rPr>
            </a:br>
            <a:r>
              <a:rPr lang="ru-RU" sz="1800" b="0" dirty="0">
                <a:solidFill>
                  <a:schemeClr val="bg1"/>
                </a:solidFill>
                <a:effectLst/>
              </a:rPr>
              <a:t/>
            </a:r>
            <a:br>
              <a:rPr lang="ru-RU" sz="1800" b="0" dirty="0">
                <a:solidFill>
                  <a:schemeClr val="bg1"/>
                </a:solidFill>
                <a:effectLst/>
              </a:rPr>
            </a:br>
            <a:r>
              <a:rPr lang="ru-RU" sz="1800" b="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1800" b="0" dirty="0" smtClean="0">
                <a:solidFill>
                  <a:schemeClr val="bg1"/>
                </a:solidFill>
                <a:effectLst/>
              </a:rPr>
            </a:br>
            <a:r>
              <a:rPr lang="ru-RU" sz="2400" b="0" i="1" dirty="0" smtClean="0">
                <a:effectLst/>
              </a:rPr>
              <a:t>-</a:t>
            </a:r>
            <a:endParaRPr lang="ru-RU" sz="1800" b="0" dirty="0">
              <a:solidFill>
                <a:schemeClr val="bg1"/>
              </a:solidFill>
              <a:effectLst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5218" y="1442097"/>
            <a:ext cx="48634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 flipH="1" flipV="1">
            <a:off x="1187623" y="2549200"/>
            <a:ext cx="3168352" cy="378706"/>
          </a:xfrm>
        </p:spPr>
        <p:txBody>
          <a:bodyPr>
            <a:normAutofit fontScale="85000" lnSpcReduction="20000"/>
          </a:bodyPr>
          <a:lstStyle/>
          <a:p>
            <a:pPr algn="l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06935" y="813096"/>
            <a:ext cx="519325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Рисование. </a:t>
            </a:r>
            <a:r>
              <a:rPr lang="ru-RU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«Снеговик»</a:t>
            </a:r>
            <a:endParaRPr lang="ru-RU" sz="24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91" y="1442097"/>
            <a:ext cx="4289895" cy="37809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795" y="2939028"/>
            <a:ext cx="4453502" cy="334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7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0800000">
            <a:off x="321092" y="2672917"/>
            <a:ext cx="2815868" cy="6120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effectLst/>
              </a:rPr>
              <a:t/>
            </a:r>
            <a:br>
              <a:rPr lang="ru-RU" sz="1800" dirty="0">
                <a:solidFill>
                  <a:schemeClr val="bg1"/>
                </a:solidFill>
                <a:effectLst/>
              </a:rPr>
            </a:br>
            <a:r>
              <a:rPr lang="ru-RU" sz="1800" b="0" dirty="0">
                <a:solidFill>
                  <a:schemeClr val="bg1"/>
                </a:solidFill>
                <a:effectLst/>
              </a:rPr>
              <a:t/>
            </a:r>
            <a:br>
              <a:rPr lang="ru-RU" sz="1800" b="0" dirty="0">
                <a:solidFill>
                  <a:schemeClr val="bg1"/>
                </a:solidFill>
                <a:effectLst/>
              </a:rPr>
            </a:br>
            <a:r>
              <a:rPr lang="ru-RU" sz="1800" b="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1800" b="0" dirty="0" smtClean="0">
                <a:solidFill>
                  <a:schemeClr val="bg1"/>
                </a:solidFill>
                <a:effectLst/>
              </a:rPr>
            </a:br>
            <a:r>
              <a:rPr lang="ru-RU" sz="2400" b="0" i="1" dirty="0" smtClean="0">
                <a:effectLst/>
              </a:rPr>
              <a:t>-</a:t>
            </a:r>
            <a:endParaRPr lang="ru-RU" sz="1800" b="0" dirty="0">
              <a:solidFill>
                <a:schemeClr val="bg1"/>
              </a:solidFill>
              <a:effectLst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5218" y="1442097"/>
            <a:ext cx="48634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 rot="10800000" flipH="1" flipV="1">
            <a:off x="1187622" y="459433"/>
            <a:ext cx="5328594" cy="3833663"/>
          </a:xfrm>
        </p:spPr>
        <p:txBody>
          <a:bodyPr>
            <a:normAutofit/>
          </a:bodyPr>
          <a:lstStyle/>
          <a:p>
            <a:pPr algn="ctr"/>
            <a:r>
              <a:rPr lang="ru-RU" sz="2800" u="sng" dirty="0">
                <a:solidFill>
                  <a:srgbClr val="FF0000"/>
                </a:solidFill>
              </a:rPr>
              <a:t>Образовательная область</a:t>
            </a:r>
          </a:p>
          <a:p>
            <a:pPr algn="l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03082" y="1019875"/>
            <a:ext cx="43656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>
                <a:latin typeface="Times New Roman" panose="02020603050405020304" pitchFamily="18" charset="0"/>
                <a:ea typeface="Arial" panose="020B0604020202020204" pitchFamily="34" charset="0"/>
              </a:rPr>
              <a:t>Познавательное развитие</a:t>
            </a:r>
            <a:endParaRPr lang="ru-RU" sz="2800" b="1" u="sng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1092" y="1772817"/>
            <a:ext cx="7275244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Экспериментирование </a:t>
            </a:r>
            <a:r>
              <a:rPr lang="ru-RU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–</a:t>
            </a:r>
            <a:r>
              <a:rPr lang="ru-RU" dirty="0"/>
              <a:t>таяние снега, </a:t>
            </a:r>
            <a:r>
              <a:rPr lang="ru-RU" dirty="0" smtClean="0"/>
              <a:t>замерзание воды, окрашивание воды.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 smtClean="0"/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/>
              <a:t>Наблюдения в природе: «Ель», «Берёза», «Рябина», «Погода», (снегопад, метель, снежинки, облака, посадка лука), «Птицы» (ворона, синица, </a:t>
            </a:r>
            <a:r>
              <a:rPr lang="ru-RU" dirty="0" smtClean="0"/>
              <a:t>снегирь)</a:t>
            </a:r>
            <a:r>
              <a:rPr lang="ru-RU" dirty="0"/>
              <a:t> </a:t>
            </a:r>
            <a:endParaRPr lang="ru-RU" dirty="0" smtClean="0"/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/>
              <a:t>Непосредственно </a:t>
            </a:r>
            <a:r>
              <a:rPr lang="ru-RU" dirty="0"/>
              <a:t>образовательная деятельность: «Зима -чудесница», Заяц, волк, лиса -обитатели леса». «Кто прилетает на нашу кормушку?» </a:t>
            </a:r>
            <a:endParaRPr lang="ru-RU" dirty="0" smtClean="0"/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/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7593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2770" y="192656"/>
            <a:ext cx="2086313" cy="3329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0" dirty="0" smtClean="0">
                <a:solidFill>
                  <a:schemeClr val="tx1"/>
                </a:solidFill>
                <a:effectLst/>
              </a:rPr>
              <a:t>Таянье снега</a:t>
            </a:r>
            <a:endParaRPr lang="ru-RU" sz="2200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5218" y="1411993"/>
            <a:ext cx="48634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7981" y="1227328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dirty="0" smtClean="0"/>
          </a:p>
          <a:p>
            <a:endParaRPr lang="ru-RU" sz="2400" dirty="0"/>
          </a:p>
          <a:p>
            <a:endParaRPr lang="ru-RU" sz="24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68" y="741352"/>
            <a:ext cx="7801288" cy="585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5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5218" y="377115"/>
            <a:ext cx="2086313" cy="332922"/>
          </a:xfrm>
        </p:spPr>
        <p:txBody>
          <a:bodyPr>
            <a:normAutofit fontScale="90000"/>
          </a:bodyPr>
          <a:lstStyle/>
          <a:p>
            <a:r>
              <a:rPr lang="ru-RU" sz="2200" b="0" dirty="0" smtClean="0">
                <a:solidFill>
                  <a:schemeClr val="bg1"/>
                </a:solidFill>
                <a:effectLst/>
              </a:rPr>
              <a:t>Таянье снега</a:t>
            </a:r>
            <a:endParaRPr lang="ru-RU" sz="2200" b="0" dirty="0">
              <a:solidFill>
                <a:schemeClr val="bg1"/>
              </a:solidFill>
              <a:effectLst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5218" y="1411993"/>
            <a:ext cx="48634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7981" y="1227328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dirty="0" smtClean="0"/>
          </a:p>
          <a:p>
            <a:endParaRPr lang="ru-RU" sz="2400" dirty="0"/>
          </a:p>
          <a:p>
            <a:endParaRPr lang="ru-RU" sz="24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8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5218" y="377115"/>
            <a:ext cx="2086313" cy="332922"/>
          </a:xfrm>
        </p:spPr>
        <p:txBody>
          <a:bodyPr>
            <a:normAutofit fontScale="90000"/>
          </a:bodyPr>
          <a:lstStyle/>
          <a:p>
            <a:r>
              <a:rPr lang="ru-RU" sz="2200" b="0" dirty="0" smtClean="0">
                <a:solidFill>
                  <a:schemeClr val="bg1"/>
                </a:solidFill>
                <a:effectLst/>
              </a:rPr>
              <a:t>Таянье снега</a:t>
            </a:r>
            <a:endParaRPr lang="ru-RU" sz="2200" b="0" dirty="0">
              <a:solidFill>
                <a:schemeClr val="bg1"/>
              </a:solidFill>
              <a:effectLst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5218" y="1411993"/>
            <a:ext cx="48634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7981" y="1227328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dirty="0" smtClean="0"/>
          </a:p>
          <a:p>
            <a:endParaRPr lang="ru-RU" sz="2400" dirty="0"/>
          </a:p>
          <a:p>
            <a:endParaRPr lang="ru-RU" sz="24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4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5218" y="1411993"/>
            <a:ext cx="48634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7981" y="1227328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dirty="0" smtClean="0"/>
          </a:p>
          <a:p>
            <a:endParaRPr lang="ru-RU" sz="2400" dirty="0"/>
          </a:p>
          <a:p>
            <a:endParaRPr lang="ru-RU" sz="24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-1260648" y="308181"/>
            <a:ext cx="7056784" cy="460801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Окрашивание воды</a:t>
            </a: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08371"/>
            <a:ext cx="4464496" cy="57570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5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7" y="652174"/>
            <a:ext cx="70957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u="sng" dirty="0">
                <a:solidFill>
                  <a:srgbClr val="FF0000"/>
                </a:solidFill>
              </a:rPr>
              <a:t>Образовательная </a:t>
            </a:r>
            <a:r>
              <a:rPr lang="ru-RU" sz="2800" u="sng" dirty="0" smtClean="0">
                <a:solidFill>
                  <a:srgbClr val="FF0000"/>
                </a:solidFill>
              </a:rPr>
              <a:t>область</a:t>
            </a:r>
          </a:p>
          <a:p>
            <a:pPr algn="ctr"/>
            <a:r>
              <a:rPr lang="ru-RU" sz="2800" u="sng" dirty="0" smtClean="0"/>
              <a:t>Физическое развитие</a:t>
            </a:r>
            <a:endParaRPr lang="ru-RU" sz="2800" u="sng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33400" y="2325707"/>
            <a:ext cx="7854696" cy="2655429"/>
          </a:xfrm>
        </p:spPr>
        <p:txBody>
          <a:bodyPr/>
          <a:lstStyle/>
          <a:p>
            <a:r>
              <a:rPr lang="ru-RU" smtClean="0"/>
              <a:t>Подвижная игры «Лохматый пес», «Зарядка зверей», «Снежинки и ветер», «Зайка беленький сидит», «Зимний хоровод».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207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0964" y="902426"/>
            <a:ext cx="7813576" cy="5955574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естественный интерес дошкольников к миру 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вести детей от знакомства с природой к ее 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пониманию. Развивать 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смотреть на мир природы и видеть его глазами художников, замечать и творить красоту. </a:t>
            </a:r>
            <a:b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>
                <a:solidFill>
                  <a:schemeClr val="bg1"/>
                </a:solidFill>
                <a:effectLst/>
              </a:rPr>
              <a:t>Познакомить детей с природой родного края, его особенностями; с жизнью растительного и животного мира.</a:t>
            </a:r>
            <a:br>
              <a:rPr lang="ru-RU" sz="2000" dirty="0">
                <a:solidFill>
                  <a:schemeClr val="bg1"/>
                </a:solidFill>
                <a:effectLst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</a:rPr>
              <a:t>-Систематизировать </a:t>
            </a:r>
            <a:r>
              <a:rPr lang="ru-RU" sz="2000" dirty="0">
                <a:solidFill>
                  <a:schemeClr val="bg1"/>
                </a:solidFill>
                <a:effectLst/>
              </a:rPr>
              <a:t>и обогатить знания детей о своем крае и отражать свои впечатления в изобразительной 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>деятельности</a:t>
            </a:r>
            <a:r>
              <a:rPr lang="ru-RU" sz="27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ru-RU" sz="2000" dirty="0">
                <a:solidFill>
                  <a:schemeClr val="bg1"/>
                </a:solidFill>
                <a:effectLst/>
              </a:rPr>
              <a:t/>
            </a:r>
            <a:br>
              <a:rPr lang="ru-RU" sz="2000" dirty="0">
                <a:solidFill>
                  <a:schemeClr val="bg1"/>
                </a:solidFill>
                <a:effectLst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</a:rPr>
              <a:t>-Развивать </a:t>
            </a:r>
            <a:r>
              <a:rPr lang="ru-RU" sz="2000" dirty="0">
                <a:solidFill>
                  <a:schemeClr val="bg1"/>
                </a:solidFill>
                <a:effectLst/>
              </a:rPr>
              <a:t>творческое воображение, умение наблюдать, сравнивать, делать выводы.</a:t>
            </a:r>
            <a:br>
              <a:rPr lang="ru-RU" sz="2000" dirty="0">
                <a:solidFill>
                  <a:schemeClr val="bg1"/>
                </a:solidFill>
                <a:effectLst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</a:rPr>
              <a:t>-Воспитывать бережное </a:t>
            </a:r>
            <a:r>
              <a:rPr lang="ru-RU" sz="2000" dirty="0">
                <a:solidFill>
                  <a:schemeClr val="bg1"/>
                </a:solidFill>
                <a:effectLst/>
              </a:rPr>
              <a:t>отношение и любовь к природе</a:t>
            </a:r>
            <a:r>
              <a:rPr lang="ru-RU" sz="2000" b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 smtClean="0">
                <a:effectLst/>
              </a:rPr>
              <a:t/>
            </a:r>
            <a:br>
              <a:rPr lang="ru-RU" sz="1800" b="0" dirty="0" smtClean="0">
                <a:effectLst/>
              </a:rPr>
            </a:br>
            <a:r>
              <a:rPr lang="ru-RU" sz="1800" b="0" dirty="0">
                <a:effectLst/>
              </a:rPr>
              <a:t/>
            </a:r>
            <a:br>
              <a:rPr lang="ru-RU" sz="1800" b="0" dirty="0">
                <a:effectLst/>
              </a:rPr>
            </a:br>
            <a:r>
              <a:rPr lang="ru-RU" sz="1800" b="0" dirty="0" smtClean="0">
                <a:effectLst/>
              </a:rPr>
              <a:t/>
            </a:r>
            <a:br>
              <a:rPr lang="ru-RU" sz="1800" b="0" dirty="0" smtClean="0">
                <a:effectLst/>
              </a:rPr>
            </a:br>
            <a:endParaRPr lang="ru-RU" sz="1800" b="0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57752" y="3357562"/>
            <a:ext cx="3530344" cy="2928958"/>
          </a:xfrm>
        </p:spPr>
        <p:txBody>
          <a:bodyPr>
            <a:normAutofit/>
          </a:bodyPr>
          <a:lstStyle/>
          <a:p>
            <a:endParaRPr lang="ru-RU" sz="1800" b="1" dirty="0" smtClean="0"/>
          </a:p>
          <a:p>
            <a:endParaRPr lang="ru-RU" sz="1800" b="1" dirty="0"/>
          </a:p>
          <a:p>
            <a:endParaRPr lang="ru-RU" sz="1800" b="1" dirty="0" smtClean="0">
              <a:solidFill>
                <a:schemeClr val="bg1"/>
              </a:solidFill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7" y="1500174"/>
            <a:ext cx="685804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Times New Roman" pitchFamily="18" charset="0"/>
              </a:rPr>
              <a:t>                    </a:t>
            </a:r>
          </a:p>
          <a:p>
            <a:endParaRPr lang="ru-RU" sz="2400" b="1" dirty="0">
              <a:solidFill>
                <a:srgbClr val="FF0000"/>
              </a:solidFill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FF0000"/>
              </a:solidFill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FF0000"/>
              </a:solidFill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166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 flipV="1">
            <a:off x="1259632" y="1412776"/>
            <a:ext cx="1008112" cy="38589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779464" y="3068960"/>
            <a:ext cx="7854696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601" y="792663"/>
            <a:ext cx="6240693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6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 flipV="1">
            <a:off x="1259632" y="1412776"/>
            <a:ext cx="1008112" cy="38589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779464" y="3068960"/>
            <a:ext cx="7854696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8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 flipV="1">
            <a:off x="1259632" y="1412776"/>
            <a:ext cx="1008112" cy="38589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779464" y="3068960"/>
            <a:ext cx="7854696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3117" y="424573"/>
            <a:ext cx="6885046" cy="595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6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483768" y="3068960"/>
            <a:ext cx="7854696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436" y="-2232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0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779464" y="3068960"/>
            <a:ext cx="7854696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0"/>
            <a:ext cx="5400600" cy="681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2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H="1" flipV="1">
            <a:off x="1162279" y="1953348"/>
            <a:ext cx="2761647" cy="421483"/>
          </a:xfrm>
        </p:spPr>
        <p:txBody>
          <a:bodyPr>
            <a:normAutofit fontScale="90000"/>
          </a:bodyPr>
          <a:lstStyle/>
          <a:p>
            <a:r>
              <a:rPr lang="ru-RU" sz="1800" dirty="0">
                <a:solidFill>
                  <a:schemeClr val="bg1"/>
                </a:solidFill>
                <a:effectLst/>
              </a:rPr>
              <a:t/>
            </a:r>
            <a:br>
              <a:rPr lang="ru-RU" sz="1800" dirty="0">
                <a:solidFill>
                  <a:schemeClr val="bg1"/>
                </a:solidFill>
                <a:effectLst/>
              </a:rPr>
            </a:br>
            <a:r>
              <a:rPr lang="ru-RU" sz="1800" b="0" dirty="0">
                <a:solidFill>
                  <a:schemeClr val="bg1"/>
                </a:solidFill>
                <a:effectLst/>
              </a:rPr>
              <a:t/>
            </a:r>
            <a:br>
              <a:rPr lang="ru-RU" sz="1800" b="0" dirty="0">
                <a:solidFill>
                  <a:schemeClr val="bg1"/>
                </a:solidFill>
                <a:effectLst/>
              </a:rPr>
            </a:br>
            <a:r>
              <a:rPr lang="ru-RU" sz="1800" b="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1800" b="0" dirty="0" smtClean="0">
                <a:solidFill>
                  <a:schemeClr val="bg1"/>
                </a:solidFill>
                <a:effectLst/>
              </a:rPr>
            </a:br>
            <a:r>
              <a:rPr lang="ru-RU" sz="2400" b="0" i="1" dirty="0" smtClean="0">
                <a:effectLst/>
              </a:rPr>
              <a:t>-</a:t>
            </a:r>
            <a:endParaRPr lang="ru-RU" sz="2000" b="0" dirty="0">
              <a:solidFill>
                <a:schemeClr val="bg1"/>
              </a:solidFill>
              <a:effectLst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 rot="10800000" flipH="1" flipV="1">
            <a:off x="395537" y="459432"/>
            <a:ext cx="5173164" cy="2033463"/>
          </a:xfrm>
        </p:spPr>
        <p:txBody>
          <a:bodyPr>
            <a:normAutofit/>
          </a:bodyPr>
          <a:lstStyle/>
          <a:p>
            <a:r>
              <a:rPr lang="ru-RU" sz="3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Работа с </a:t>
            </a:r>
            <a:r>
              <a:rPr lang="ru-RU" sz="3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родителями</a:t>
            </a:r>
            <a:endParaRPr lang="ru-RU" sz="34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656257"/>
            <a:ext cx="77171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Участие в выставке поделок «Зима-чудесница»</a:t>
            </a:r>
          </a:p>
          <a:p>
            <a:r>
              <a:rPr lang="ru-RU" sz="2000" dirty="0"/>
              <a:t>Консультации: «Любовь к природе через </a:t>
            </a:r>
            <a:r>
              <a:rPr lang="ru-RU" sz="2000" dirty="0" smtClean="0"/>
              <a:t>игру»</a:t>
            </a:r>
            <a:endParaRPr lang="ru-RU" sz="2000" dirty="0"/>
          </a:p>
          <a:p>
            <a:r>
              <a:rPr lang="ru-RU" sz="2000" dirty="0" smtClean="0"/>
              <a:t>Папка раскладушка «Зима»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954558"/>
            <a:ext cx="5193120" cy="357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1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836712"/>
            <a:ext cx="7847706" cy="4752528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реализации проекта</a:t>
            </a:r>
            <a:r>
              <a:rPr lang="ru-RU" sz="2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400" b="0" dirty="0" smtClean="0">
                <a:solidFill>
                  <a:schemeClr val="bg1"/>
                </a:solidFill>
                <a:effectLst/>
              </a:rPr>
              <a:t>образовательные </a:t>
            </a:r>
            <a:r>
              <a:rPr lang="ru-RU" sz="2400" b="0" dirty="0">
                <a:solidFill>
                  <a:schemeClr val="bg1"/>
                </a:solidFill>
                <a:effectLst/>
              </a:rPr>
              <a:t>ситуации</a:t>
            </a:r>
            <a:r>
              <a:rPr lang="ru-RU" sz="2400" b="0" dirty="0" smtClean="0">
                <a:solidFill>
                  <a:schemeClr val="bg1"/>
                </a:solidFill>
                <a:effectLst/>
              </a:rPr>
              <a:t>;</a:t>
            </a:r>
            <a:br>
              <a:rPr lang="ru-RU" sz="2400" b="0" dirty="0" smtClean="0">
                <a:solidFill>
                  <a:schemeClr val="bg1"/>
                </a:solidFill>
                <a:effectLst/>
              </a:rPr>
            </a:br>
            <a:r>
              <a:rPr lang="ru-RU" sz="2400" b="0" dirty="0" smtClean="0">
                <a:solidFill>
                  <a:schemeClr val="bg1"/>
                </a:solidFill>
                <a:effectLst/>
              </a:rPr>
              <a:t>дидактические</a:t>
            </a:r>
            <a:r>
              <a:rPr lang="ru-RU" sz="2400" b="0" dirty="0">
                <a:solidFill>
                  <a:schemeClr val="bg1"/>
                </a:solidFill>
                <a:effectLst/>
              </a:rPr>
              <a:t>, сюжетно-ролевые игры</a:t>
            </a:r>
            <a:r>
              <a:rPr lang="ru-RU" sz="2400" b="0" dirty="0" smtClean="0">
                <a:solidFill>
                  <a:schemeClr val="bg1"/>
                </a:solidFill>
                <a:effectLst/>
              </a:rPr>
              <a:t>;</a:t>
            </a:r>
            <a:br>
              <a:rPr lang="ru-RU" sz="2400" b="0" dirty="0" smtClean="0">
                <a:solidFill>
                  <a:schemeClr val="bg1"/>
                </a:solidFill>
                <a:effectLst/>
              </a:rPr>
            </a:br>
            <a:r>
              <a:rPr lang="ru-RU" sz="2400" b="0" dirty="0" smtClean="0">
                <a:solidFill>
                  <a:schemeClr val="bg1"/>
                </a:solidFill>
                <a:effectLst/>
              </a:rPr>
              <a:t>беседы;</a:t>
            </a:r>
            <a:br>
              <a:rPr lang="ru-RU" sz="2400" b="0" dirty="0" smtClean="0">
                <a:solidFill>
                  <a:schemeClr val="bg1"/>
                </a:solidFill>
                <a:effectLst/>
              </a:rPr>
            </a:br>
            <a:r>
              <a:rPr lang="ru-RU" sz="2400" b="0" dirty="0" smtClean="0">
                <a:solidFill>
                  <a:schemeClr val="bg1"/>
                </a:solidFill>
                <a:effectLst/>
              </a:rPr>
              <a:t>чтение стихов, рассказов, отгадывание загадок;</a:t>
            </a:r>
            <a:br>
              <a:rPr lang="ru-RU" sz="2400" b="0" dirty="0" smtClean="0">
                <a:solidFill>
                  <a:schemeClr val="bg1"/>
                </a:solidFill>
                <a:effectLst/>
              </a:rPr>
            </a:br>
            <a:r>
              <a:rPr lang="ru-RU" sz="2400" b="0" dirty="0" smtClean="0">
                <a:solidFill>
                  <a:schemeClr val="bg1"/>
                </a:solidFill>
                <a:effectLst/>
              </a:rPr>
              <a:t>рассматривание </a:t>
            </a:r>
            <a:r>
              <a:rPr lang="ru-RU" sz="2400" b="0" dirty="0">
                <a:solidFill>
                  <a:schemeClr val="bg1"/>
                </a:solidFill>
                <a:effectLst/>
              </a:rPr>
              <a:t>иллюстраций, открыток, фотографий</a:t>
            </a:r>
            <a:r>
              <a:rPr lang="ru-RU" sz="2400" b="0" dirty="0" smtClean="0">
                <a:solidFill>
                  <a:schemeClr val="bg1"/>
                </a:solidFill>
                <a:effectLst/>
              </a:rPr>
              <a:t>;</a:t>
            </a:r>
            <a:br>
              <a:rPr lang="ru-RU" sz="2400" b="0" dirty="0" smtClean="0">
                <a:solidFill>
                  <a:schemeClr val="bg1"/>
                </a:solidFill>
                <a:effectLst/>
              </a:rPr>
            </a:br>
            <a:r>
              <a:rPr lang="ru-RU" sz="2400" b="0" dirty="0" smtClean="0">
                <a:solidFill>
                  <a:schemeClr val="bg1"/>
                </a:solidFill>
                <a:effectLst/>
              </a:rPr>
              <a:t>наблюдение за объектами природы, экспериментирование;</a:t>
            </a:r>
            <a:br>
              <a:rPr lang="ru-RU" sz="2400" b="0" dirty="0" smtClean="0">
                <a:solidFill>
                  <a:schemeClr val="bg1"/>
                </a:solidFill>
                <a:effectLst/>
              </a:rPr>
            </a:br>
            <a:r>
              <a:rPr lang="ru-RU" sz="2400" b="0" dirty="0" smtClean="0">
                <a:solidFill>
                  <a:schemeClr val="bg1"/>
                </a:solidFill>
                <a:effectLst/>
              </a:rPr>
              <a:t>работа </a:t>
            </a:r>
            <a:r>
              <a:rPr lang="ru-RU" sz="2400" b="0" dirty="0">
                <a:solidFill>
                  <a:schemeClr val="bg1"/>
                </a:solidFill>
                <a:effectLst/>
              </a:rPr>
              <a:t>с родителями.</a:t>
            </a:r>
            <a:r>
              <a:rPr lang="ru-RU" sz="2400" b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 smtClean="0">
                <a:effectLst/>
              </a:rPr>
              <a:t/>
            </a:r>
            <a:br>
              <a:rPr lang="ru-RU" sz="1800" b="0" dirty="0" smtClean="0">
                <a:effectLst/>
              </a:rPr>
            </a:br>
            <a:r>
              <a:rPr lang="ru-RU" sz="1800" b="0" dirty="0">
                <a:effectLst/>
              </a:rPr>
              <a:t/>
            </a:r>
            <a:br>
              <a:rPr lang="ru-RU" sz="1800" b="0" dirty="0">
                <a:effectLst/>
              </a:rPr>
            </a:br>
            <a:r>
              <a:rPr lang="ru-RU" sz="1800" b="0" dirty="0" smtClean="0">
                <a:effectLst/>
              </a:rPr>
              <a:t/>
            </a:r>
            <a:br>
              <a:rPr lang="ru-RU" sz="1800" b="0" dirty="0" smtClean="0">
                <a:effectLst/>
              </a:rPr>
            </a:br>
            <a:r>
              <a:rPr lang="ru-RU" sz="1800" b="0" dirty="0" smtClean="0">
                <a:effectLst/>
              </a:rPr>
              <a:t>-</a:t>
            </a:r>
            <a:endParaRPr lang="ru-RU" sz="1800" b="0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64288" y="5013176"/>
            <a:ext cx="1223808" cy="1273344"/>
          </a:xfrm>
        </p:spPr>
        <p:txBody>
          <a:bodyPr>
            <a:normAutofit/>
          </a:bodyPr>
          <a:lstStyle/>
          <a:p>
            <a:endParaRPr lang="ru-RU" sz="1800" b="1" dirty="0" smtClean="0"/>
          </a:p>
          <a:p>
            <a:r>
              <a:rPr lang="ru-RU" sz="1800" b="1" dirty="0" smtClean="0"/>
              <a:t>,</a:t>
            </a:r>
          </a:p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7" y="1500174"/>
            <a:ext cx="685804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ea typeface="Arial" pitchFamily="34" charset="0"/>
                <a:cs typeface="Times New Roman" pitchFamily="18" charset="0"/>
              </a:rPr>
              <a:t>                    </a:t>
            </a:r>
          </a:p>
          <a:p>
            <a:endParaRPr lang="ru-RU" sz="2400" b="1" dirty="0">
              <a:solidFill>
                <a:srgbClr val="FF0000"/>
              </a:solidFill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FF0000"/>
              </a:solidFill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FF0000"/>
              </a:solidFill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FF0000"/>
              </a:solidFill>
              <a:latin typeface="Arial" pitchFamily="34" charset="0"/>
              <a:ea typeface="Arial" pitchFamily="34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850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3284984"/>
            <a:ext cx="2090512" cy="2928958"/>
          </a:xfrm>
        </p:spPr>
        <p:txBody>
          <a:bodyPr>
            <a:normAutofit/>
          </a:bodyPr>
          <a:lstStyle/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7" y="652174"/>
            <a:ext cx="709573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u="sng" dirty="0">
                <a:solidFill>
                  <a:srgbClr val="FF0000"/>
                </a:solidFill>
              </a:rPr>
              <a:t>Образовательная </a:t>
            </a:r>
            <a:r>
              <a:rPr lang="ru-RU" sz="2800" u="sng" dirty="0" smtClean="0">
                <a:solidFill>
                  <a:srgbClr val="FF0000"/>
                </a:solidFill>
              </a:rPr>
              <a:t>область</a:t>
            </a:r>
          </a:p>
          <a:p>
            <a:pPr algn="ctr"/>
            <a:r>
              <a:rPr lang="ru-RU" sz="2800" b="1" u="sng" dirty="0" smtClean="0"/>
              <a:t>Социально-коммуникативное развитие</a:t>
            </a:r>
          </a:p>
          <a:p>
            <a:pPr algn="ctr"/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6688" y="2842736"/>
            <a:ext cx="85097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Труд: Кормление вместе с детьми птиц в кормушках. Сгребание снега лопатой, расчистка дорожек. Лепка различных форм из снега. Посадка лука и уход за ним.</a:t>
            </a:r>
          </a:p>
        </p:txBody>
      </p:sp>
    </p:spTree>
    <p:extLst>
      <p:ext uri="{BB962C8B-B14F-4D97-AF65-F5344CB8AC3E}">
        <p14:creationId xmlns:p14="http://schemas.microsoft.com/office/powerpoint/2010/main" val="285554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3284984"/>
            <a:ext cx="2090512" cy="2928958"/>
          </a:xfrm>
        </p:spPr>
        <p:txBody>
          <a:bodyPr>
            <a:normAutofit/>
          </a:bodyPr>
          <a:lstStyle/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3903786" cy="905272"/>
          </a:xfrm>
        </p:spPr>
        <p:txBody>
          <a:bodyPr>
            <a:noAutofit/>
          </a:bodyPr>
          <a:lstStyle/>
          <a:p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8111" y="958776"/>
            <a:ext cx="6627776" cy="497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5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3284984"/>
            <a:ext cx="2090512" cy="2928958"/>
          </a:xfrm>
        </p:spPr>
        <p:txBody>
          <a:bodyPr>
            <a:normAutofit/>
          </a:bodyPr>
          <a:lstStyle/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3903786" cy="905272"/>
          </a:xfrm>
        </p:spPr>
        <p:txBody>
          <a:bodyPr>
            <a:noAutofit/>
          </a:bodyPr>
          <a:lstStyle/>
          <a:p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4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0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3284984"/>
            <a:ext cx="2090512" cy="2928958"/>
          </a:xfrm>
        </p:spPr>
        <p:txBody>
          <a:bodyPr>
            <a:normAutofit/>
          </a:bodyPr>
          <a:lstStyle/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3903786" cy="905272"/>
          </a:xfrm>
        </p:spPr>
        <p:txBody>
          <a:bodyPr>
            <a:noAutofit/>
          </a:bodyPr>
          <a:lstStyle/>
          <a:p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5416" y="114076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4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3284984"/>
            <a:ext cx="2090512" cy="2928958"/>
          </a:xfrm>
        </p:spPr>
        <p:txBody>
          <a:bodyPr>
            <a:normAutofit/>
          </a:bodyPr>
          <a:lstStyle/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  <a:p>
            <a:endParaRPr lang="ru-RU" sz="1800" b="1" dirty="0" smtClean="0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437186" y="-2232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3903786" cy="905272"/>
          </a:xfrm>
        </p:spPr>
        <p:txBody>
          <a:bodyPr>
            <a:noAutofit/>
          </a:bodyPr>
          <a:lstStyle/>
          <a:p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8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490</TotalTime>
  <Words>391</Words>
  <Application>Microsoft Office PowerPoint</Application>
  <PresentationFormat>Экран (4:3)</PresentationFormat>
  <Paragraphs>195</Paragraphs>
  <Slides>35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Calibri</vt:lpstr>
      <vt:lpstr>Constantia</vt:lpstr>
      <vt:lpstr>Times New Roman</vt:lpstr>
      <vt:lpstr>Wingdings 2</vt:lpstr>
      <vt:lpstr>Поток</vt:lpstr>
      <vt:lpstr>     Муниципальное дошкольное образовательное учреждение  «Детский сад № 82 комбинированного вида» г.о. Саранск  </vt:lpstr>
      <vt:lpstr>Актуальность:        АКТУАЛЬНОСТЬ  По мнениюЛ.С. Выготского,  Е.А.Флёриной,  Н.П.Сакулиной,  Г.Г.Григорьевой умение созерцать красоту, наслаждаться ею очень важно для развития детского творчества.  Но в жизни современного общества существует ряд экологических проблем: - отчуждение детей от мира природы; - снижение уровня экологического сознания у детей и взрослых; - неумение видеть, чувствовать красоту и уникальность окружающего мира.       Поэтому одним из направлений моей творческой деятельности является изучение роли изобразительного искусства в воспитании основ экологической и эстетической культур.            Стремление передать образы природы в рисунке приводит к углублению, уточнению знаний о природе, её объектах и явлениях. Вместе с тем, обогащается содержание детского творчества образами природ</vt:lpstr>
      <vt:lpstr>Цель: Поддерживать естественный интерес дошкольников к миру  природы, вести детей от знакомства с природой к ее пониманию. Развивать способность смотреть на мир природы и видеть его глазами художников, замечать и творить красоту.  Задачи: -Познакомить детей с природой родного края, его особенностями; с жизнью растительного и животного мира. -Систематизировать и обогатить знания детей о своем крае и отражать свои впечатления в изобразительной деятельности . -Развивать творческое воображение, умение наблюдать, сравнивать, делать выводы. -Воспитывать бережное отношение и любовь к природе     </vt:lpstr>
      <vt:lpstr>Формы реализации проекта  образовательные ситуации; дидактические, сюжетно-ролевые игры; беседы; чтение стихов, рассказов, отгадывание загадок; рассматривание иллюстраций, открыток, фотографий; наблюдение за объектами природы, экспериментирование; работа с родителями.     -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-</vt:lpstr>
      <vt:lpstr>   -</vt:lpstr>
      <vt:lpstr>   -</vt:lpstr>
      <vt:lpstr>   -</vt:lpstr>
      <vt:lpstr>   -</vt:lpstr>
      <vt:lpstr>   -</vt:lpstr>
      <vt:lpstr>Презентация PowerPoint</vt:lpstr>
      <vt:lpstr>   -</vt:lpstr>
      <vt:lpstr>   -</vt:lpstr>
      <vt:lpstr>   -</vt:lpstr>
      <vt:lpstr>Таянье снега</vt:lpstr>
      <vt:lpstr>Таянье снега</vt:lpstr>
      <vt:lpstr>Таянье снега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-</vt:lpstr>
    </vt:vector>
  </TitlesOfParts>
  <Company>11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«Детский сад № 82 комбинированного вида» г.о. Саранск </dc:title>
  <dc:creator>1</dc:creator>
  <cp:lastModifiedBy>пользователь</cp:lastModifiedBy>
  <cp:revision>53</cp:revision>
  <dcterms:created xsi:type="dcterms:W3CDTF">2016-11-10T23:37:58Z</dcterms:created>
  <dcterms:modified xsi:type="dcterms:W3CDTF">2017-04-12T18:38:44Z</dcterms:modified>
</cp:coreProperties>
</file>