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4"/>
  </p:notesMasterIdLst>
  <p:sldIdLst>
    <p:sldId id="256" r:id="rId2"/>
    <p:sldId id="273" r:id="rId3"/>
    <p:sldId id="274" r:id="rId4"/>
    <p:sldId id="275" r:id="rId5"/>
    <p:sldId id="257" r:id="rId6"/>
    <p:sldId id="287" r:id="rId7"/>
    <p:sldId id="258" r:id="rId8"/>
    <p:sldId id="259" r:id="rId9"/>
    <p:sldId id="260" r:id="rId10"/>
    <p:sldId id="261" r:id="rId11"/>
    <p:sldId id="276" r:id="rId12"/>
    <p:sldId id="277" r:id="rId13"/>
    <p:sldId id="262" r:id="rId14"/>
    <p:sldId id="263" r:id="rId15"/>
    <p:sldId id="278" r:id="rId16"/>
    <p:sldId id="279" r:id="rId17"/>
    <p:sldId id="264" r:id="rId18"/>
    <p:sldId id="265" r:id="rId19"/>
    <p:sldId id="280" r:id="rId20"/>
    <p:sldId id="266" r:id="rId21"/>
    <p:sldId id="267" r:id="rId22"/>
    <p:sldId id="268" r:id="rId23"/>
    <p:sldId id="281" r:id="rId24"/>
    <p:sldId id="282" r:id="rId25"/>
    <p:sldId id="269" r:id="rId26"/>
    <p:sldId id="270" r:id="rId27"/>
    <p:sldId id="283" r:id="rId28"/>
    <p:sldId id="284" r:id="rId29"/>
    <p:sldId id="285" r:id="rId30"/>
    <p:sldId id="286" r:id="rId31"/>
    <p:sldId id="271" r:id="rId32"/>
    <p:sldId id="272"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39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Лист1!$A$2:$A$4</c:f>
              <c:strCache>
                <c:ptCount val="3"/>
                <c:pt idx="0">
                  <c:v>высокий</c:v>
                </c:pt>
                <c:pt idx="1">
                  <c:v>средний</c:v>
                </c:pt>
                <c:pt idx="2">
                  <c:v>низкий</c:v>
                </c:pt>
              </c:strCache>
            </c:strRef>
          </c:cat>
          <c:val>
            <c:numRef>
              <c:f>Лист1!$B$2:$B$4</c:f>
              <c:numCache>
                <c:formatCode>0%</c:formatCode>
                <c:ptCount val="3"/>
                <c:pt idx="0">
                  <c:v>0.15</c:v>
                </c:pt>
                <c:pt idx="1">
                  <c:v>0.3</c:v>
                </c:pt>
                <c:pt idx="2">
                  <c:v>0.55000000000000004</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Конец года</c:v>
                </c:pt>
              </c:strCache>
            </c:strRef>
          </c:tx>
          <c:cat>
            <c:strRef>
              <c:f>Лист1!$A$2:$A$4</c:f>
              <c:strCache>
                <c:ptCount val="3"/>
                <c:pt idx="0">
                  <c:v>высокий</c:v>
                </c:pt>
                <c:pt idx="1">
                  <c:v>средний</c:v>
                </c:pt>
                <c:pt idx="2">
                  <c:v>низкий</c:v>
                </c:pt>
              </c:strCache>
            </c:strRef>
          </c:cat>
          <c:val>
            <c:numRef>
              <c:f>Лист1!$B$2:$B$4</c:f>
              <c:numCache>
                <c:formatCode>0%</c:formatCode>
                <c:ptCount val="3"/>
                <c:pt idx="0">
                  <c:v>0.4</c:v>
                </c:pt>
                <c:pt idx="1">
                  <c:v>0.5</c:v>
                </c:pt>
                <c:pt idx="2">
                  <c:v>0.1</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0.18845</cdr:x>
      <cdr:y>0.41155</cdr:y>
    </cdr:from>
    <cdr:to>
      <cdr:x>0.31187</cdr:x>
      <cdr:y>0.6491</cdr:y>
    </cdr:to>
    <cdr:sp macro="" textlink="">
      <cdr:nvSpPr>
        <cdr:cNvPr id="2" name="TextBox 1"/>
        <cdr:cNvSpPr txBox="1"/>
      </cdr:nvSpPr>
      <cdr:spPr>
        <a:xfrm xmlns:a="http://schemas.openxmlformats.org/drawingml/2006/main">
          <a:off x="1396206" y="15841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400" dirty="0" smtClean="0"/>
            <a:t>55%</a:t>
          </a:r>
          <a:endParaRPr lang="ru-RU" sz="2400" dirty="0"/>
        </a:p>
      </cdr:txBody>
    </cdr:sp>
  </cdr:relSizeAnchor>
  <cdr:relSizeAnchor xmlns:cdr="http://schemas.openxmlformats.org/drawingml/2006/chartDrawing">
    <cdr:from>
      <cdr:x>0.44115</cdr:x>
      <cdr:y>0.09353</cdr:y>
    </cdr:from>
    <cdr:to>
      <cdr:x>0.56457</cdr:x>
      <cdr:y>0.33108</cdr:y>
    </cdr:to>
    <cdr:sp macro="" textlink="">
      <cdr:nvSpPr>
        <cdr:cNvPr id="3" name="TextBox 1"/>
        <cdr:cNvSpPr txBox="1"/>
      </cdr:nvSpPr>
      <cdr:spPr>
        <a:xfrm xmlns:a="http://schemas.openxmlformats.org/drawingml/2006/main">
          <a:off x="3268414" y="36004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400" dirty="0"/>
            <a:t>1</a:t>
          </a:r>
          <a:r>
            <a:rPr lang="ru-RU" sz="2400" dirty="0" smtClean="0"/>
            <a:t>5</a:t>
          </a:r>
          <a:r>
            <a:rPr lang="ru-RU" sz="2400" dirty="0" smtClean="0"/>
            <a:t>%</a:t>
          </a:r>
          <a:endParaRPr lang="ru-RU" sz="2400" dirty="0"/>
        </a:p>
      </cdr:txBody>
    </cdr:sp>
  </cdr:relSizeAnchor>
  <cdr:relSizeAnchor xmlns:cdr="http://schemas.openxmlformats.org/drawingml/2006/chartDrawing">
    <cdr:from>
      <cdr:x>0.55778</cdr:x>
      <cdr:y>0.35543</cdr:y>
    </cdr:from>
    <cdr:to>
      <cdr:x>0.6812</cdr:x>
      <cdr:y>0.59298</cdr:y>
    </cdr:to>
    <cdr:sp macro="" textlink="">
      <cdr:nvSpPr>
        <cdr:cNvPr id="4" name="TextBox 1"/>
        <cdr:cNvSpPr txBox="1"/>
      </cdr:nvSpPr>
      <cdr:spPr>
        <a:xfrm xmlns:a="http://schemas.openxmlformats.org/drawingml/2006/main">
          <a:off x="4132510" y="136815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400" dirty="0" smtClean="0"/>
            <a:t>30</a:t>
          </a:r>
          <a:r>
            <a:rPr lang="ru-RU" sz="2400" dirty="0" smtClean="0"/>
            <a:t>%</a:t>
          </a:r>
          <a:endParaRPr lang="ru-RU"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BB320-0212-4948-897E-D3770E6D1D9A}" type="datetimeFigureOut">
              <a:rPr lang="ru-RU" smtClean="0"/>
              <a:pPr/>
              <a:t>13.04.2017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3190-56AE-416D-8C0A-6E423F8253AB}" type="slidenum">
              <a:rPr lang="ru-RU" smtClean="0"/>
              <a:pPr/>
              <a:t>‹#›</a:t>
            </a:fld>
            <a:endParaRPr lang="ru-RU"/>
          </a:p>
        </p:txBody>
      </p:sp>
    </p:spTree>
    <p:extLst>
      <p:ext uri="{BB962C8B-B14F-4D97-AF65-F5344CB8AC3E}">
        <p14:creationId xmlns:p14="http://schemas.microsoft.com/office/powerpoint/2010/main" val="322917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0D3190-56AE-416D-8C0A-6E423F8253AB}" type="slidenum">
              <a:rPr lang="ru-RU" smtClean="0"/>
              <a:pPr/>
              <a:t>1</a:t>
            </a:fld>
            <a:endParaRPr lang="ru-RU"/>
          </a:p>
        </p:txBody>
      </p:sp>
    </p:spTree>
    <p:extLst>
      <p:ext uri="{BB962C8B-B14F-4D97-AF65-F5344CB8AC3E}">
        <p14:creationId xmlns:p14="http://schemas.microsoft.com/office/powerpoint/2010/main" val="80799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0763C2-2CF3-4A8D-A2F6-52AAD25DF558}"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0763C2-2CF3-4A8D-A2F6-52AAD25DF558}"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20763C2-2CF3-4A8D-A2F6-52AAD25DF558}"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20763C2-2CF3-4A8D-A2F6-52AAD25DF558}"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43CAFAF-F440-4BEA-83C0-06215780B219}" type="datetimeFigureOut">
              <a:rPr lang="ru-RU" smtClean="0"/>
              <a:pPr/>
              <a:t>13.04.2017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20763C2-2CF3-4A8D-A2F6-52AAD25DF558}"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43CAFAF-F440-4BEA-83C0-06215780B219}" type="datetimeFigureOut">
              <a:rPr lang="ru-RU" smtClean="0"/>
              <a:pPr/>
              <a:t>13.04.2017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r>
              <a:rPr lang="en-US" smtClean="0"/>
              <a:t>corowina.ucoz.com</a:t>
            </a:r>
            <a:endParaRPr lang="ru-RU"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Скругленный прямоугольник 14"/>
          <p:cNvSpPr/>
          <p:nvPr userDrawn="1"/>
        </p:nvSpPr>
        <p:spPr>
          <a:xfrm>
            <a:off x="357158" y="285728"/>
            <a:ext cx="8501122" cy="6215106"/>
          </a:xfrm>
          <a:prstGeom prst="roundRect">
            <a:avLst>
              <a:gd name="adj" fmla="val 9106"/>
            </a:avLst>
          </a:prstGeom>
          <a:noFill/>
          <a:ln>
            <a:solidFill>
              <a:srgbClr val="57D3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descr="0_75c96_b715e7d3_XL.jpeg"/>
          <p:cNvPicPr>
            <a:picLocks noChangeAspect="1"/>
          </p:cNvPicPr>
          <p:nvPr userDrawn="1"/>
        </p:nvPicPr>
        <p:blipFill>
          <a:blip r:embed="rId13" cstate="print">
            <a:clrChange>
              <a:clrFrom>
                <a:srgbClr val="FFFFFF"/>
              </a:clrFrom>
              <a:clrTo>
                <a:srgbClr val="FFFFFF">
                  <a:alpha val="0"/>
                </a:srgbClr>
              </a:clrTo>
            </a:clrChange>
          </a:blip>
          <a:srcRect l="8363" t="8363"/>
          <a:stretch>
            <a:fillRect/>
          </a:stretch>
        </p:blipFill>
        <p:spPr>
          <a:xfrm>
            <a:off x="71406" y="71414"/>
            <a:ext cx="2000264" cy="200026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827584" y="-14514"/>
            <a:ext cx="7776864" cy="4149080"/>
          </a:xfrm>
        </p:spPr>
        <p:txBody>
          <a:bodyPr>
            <a:normAutofit fontScale="90000"/>
          </a:bodyPr>
          <a:lstStyle/>
          <a:p>
            <a:r>
              <a:rPr lang="ru-RU" sz="2400" b="1" dirty="0">
                <a:solidFill>
                  <a:srgbClr val="FF0000"/>
                </a:solidFill>
              </a:rPr>
              <a:t>Муниципальное </a:t>
            </a:r>
            <a:r>
              <a:rPr lang="ru-RU" sz="2400" b="1" dirty="0" smtClean="0">
                <a:solidFill>
                  <a:srgbClr val="FF0000"/>
                </a:solidFill>
              </a:rPr>
              <a:t>дошкольное</a:t>
            </a:r>
            <a:br>
              <a:rPr lang="ru-RU" sz="2400" b="1" dirty="0" smtClean="0">
                <a:solidFill>
                  <a:srgbClr val="FF0000"/>
                </a:solidFill>
              </a:rPr>
            </a:br>
            <a:r>
              <a:rPr lang="ru-RU" sz="2400" b="1" dirty="0" smtClean="0">
                <a:solidFill>
                  <a:srgbClr val="FF0000"/>
                </a:solidFill>
              </a:rPr>
              <a:t> </a:t>
            </a:r>
            <a:r>
              <a:rPr lang="ru-RU" sz="2400" b="1" dirty="0">
                <a:solidFill>
                  <a:srgbClr val="FF0000"/>
                </a:solidFill>
              </a:rPr>
              <a:t>образовательное учреждение</a:t>
            </a:r>
            <a:r>
              <a:rPr lang="ru-RU" sz="2400" dirty="0">
                <a:solidFill>
                  <a:srgbClr val="FF0000"/>
                </a:solidFill>
              </a:rPr>
              <a:t/>
            </a:r>
            <a:br>
              <a:rPr lang="ru-RU" sz="2400" dirty="0">
                <a:solidFill>
                  <a:srgbClr val="FF0000"/>
                </a:solidFill>
              </a:rPr>
            </a:br>
            <a:r>
              <a:rPr lang="ru-RU" sz="2400" b="1" dirty="0">
                <a:solidFill>
                  <a:srgbClr val="FF0000"/>
                </a:solidFill>
              </a:rPr>
              <a:t>«Детский сад №82 комбинированного вида»</a:t>
            </a:r>
            <a:r>
              <a:rPr lang="ru-RU" sz="2400" dirty="0"/>
              <a:t/>
            </a:r>
            <a:br>
              <a:rPr lang="ru-RU" sz="2400" dirty="0"/>
            </a:br>
            <a:r>
              <a:rPr lang="ru-RU" sz="2400" b="1" dirty="0" smtClean="0"/>
              <a:t/>
            </a:r>
            <a:br>
              <a:rPr lang="ru-RU" sz="2400" b="1" dirty="0" smtClean="0"/>
            </a:b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Образовательный проект</a:t>
            </a:r>
            <a:r>
              <a:rPr lang="ru-RU" sz="2400" b="1" dirty="0"/>
              <a:t/>
            </a:r>
            <a:br>
              <a:rPr lang="ru-RU" sz="2400" b="1" dirty="0"/>
            </a:br>
            <a:r>
              <a:rPr lang="ru-RU" b="1" dirty="0" smtClean="0"/>
              <a:t/>
            </a:r>
            <a:br>
              <a:rPr lang="ru-RU" b="1" dirty="0" smtClean="0"/>
            </a:br>
            <a:r>
              <a:rPr lang="ru-RU" b="1" dirty="0" smtClean="0">
                <a:solidFill>
                  <a:srgbClr val="FF0000"/>
                </a:solidFill>
              </a:rPr>
              <a:t>«</a:t>
            </a:r>
            <a:r>
              <a:rPr lang="ru-RU" dirty="0">
                <a:solidFill>
                  <a:srgbClr val="FF0000"/>
                </a:solidFill>
              </a:rPr>
              <a:t>Первые шаги в </a:t>
            </a:r>
            <a:r>
              <a:rPr lang="ru-RU" dirty="0" smtClean="0">
                <a:solidFill>
                  <a:srgbClr val="FF0000"/>
                </a:solidFill>
              </a:rPr>
              <a:t>увлекательный мир математики</a:t>
            </a:r>
            <a:r>
              <a:rPr lang="ru-RU" b="1" dirty="0" smtClean="0">
                <a:solidFill>
                  <a:srgbClr val="FF0000"/>
                </a:solidFill>
              </a:rPr>
              <a:t>»</a:t>
            </a:r>
            <a:endParaRPr lang="ru-RU" dirty="0">
              <a:solidFill>
                <a:srgbClr val="FF0000"/>
              </a:solidFill>
            </a:endParaRPr>
          </a:p>
        </p:txBody>
      </p:sp>
      <p:sp>
        <p:nvSpPr>
          <p:cNvPr id="5" name="Подзаголовок 4"/>
          <p:cNvSpPr>
            <a:spLocks noGrp="1"/>
          </p:cNvSpPr>
          <p:nvPr>
            <p:ph type="subTitle" idx="1"/>
          </p:nvPr>
        </p:nvSpPr>
        <p:spPr>
          <a:xfrm>
            <a:off x="2411760" y="4797152"/>
            <a:ext cx="6400800" cy="1752600"/>
          </a:xfrm>
        </p:spPr>
        <p:txBody>
          <a:bodyPr/>
          <a:lstStyle/>
          <a:p>
            <a:pPr algn="r"/>
            <a:r>
              <a:rPr lang="ru-RU" dirty="0" smtClean="0">
                <a:solidFill>
                  <a:srgbClr val="7030A0"/>
                </a:solidFill>
              </a:rPr>
              <a:t>Выполнила воспитатель</a:t>
            </a:r>
          </a:p>
          <a:p>
            <a:pPr algn="r"/>
            <a:r>
              <a:rPr lang="ru-RU" dirty="0" smtClean="0">
                <a:solidFill>
                  <a:srgbClr val="7030A0"/>
                </a:solidFill>
              </a:rPr>
              <a:t>Прохорова С. Л.</a:t>
            </a:r>
            <a:endParaRPr lang="ru-RU" dirty="0">
              <a:solidFill>
                <a:srgbClr val="7030A0"/>
              </a:solidFill>
            </a:endParaRPr>
          </a:p>
        </p:txBody>
      </p:sp>
      <p:pic>
        <p:nvPicPr>
          <p:cNvPr id="1027" name="Picture 3" descr="kindergarten-math-clipa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 y="4080337"/>
            <a:ext cx="2873446" cy="27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886"/>
            <a:ext cx="4572000" cy="3439886"/>
          </a:xfrm>
          <a:prstGeom prst="rect">
            <a:avLst/>
          </a:prstGeom>
        </p:spPr>
      </p:pic>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8" y="3428998"/>
            <a:ext cx="4572001" cy="342900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110"/>
            <a:ext cx="4572000" cy="3414889"/>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 y="3443109"/>
            <a:ext cx="4572003" cy="3414891"/>
          </a:xfrm>
          <a:prstGeom prst="rect">
            <a:avLst/>
          </a:prstGeom>
        </p:spPr>
      </p:pic>
    </p:spTree>
    <p:extLst>
      <p:ext uri="{BB962C8B-B14F-4D97-AF65-F5344CB8AC3E}">
        <p14:creationId xmlns:p14="http://schemas.microsoft.com/office/powerpoint/2010/main" val="432065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79" y="0"/>
            <a:ext cx="4956042" cy="3717032"/>
          </a:xfrm>
        </p:spPr>
      </p:pic>
      <p:sp>
        <p:nvSpPr>
          <p:cNvPr id="3" name="Заголовок 2"/>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488" y="0"/>
            <a:ext cx="4956043" cy="3717032"/>
          </a:xfrm>
          <a:prstGeom prst="rect">
            <a:avLst/>
          </a:prstGeom>
        </p:spPr>
      </p:pic>
      <p:pic>
        <p:nvPicPr>
          <p:cNvPr id="7"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84984"/>
            <a:ext cx="4764020" cy="3573015"/>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978" y="3284984"/>
            <a:ext cx="4764021" cy="3573016"/>
          </a:xfrm>
          <a:prstGeom prst="rect">
            <a:avLst/>
          </a:prstGeom>
        </p:spPr>
      </p:pic>
    </p:spTree>
    <p:extLst>
      <p:ext uri="{BB962C8B-B14F-4D97-AF65-F5344CB8AC3E}">
        <p14:creationId xmlns:p14="http://schemas.microsoft.com/office/powerpoint/2010/main" val="3514519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97120" y="0"/>
            <a:ext cx="5143499" cy="6858000"/>
          </a:xfrm>
        </p:spPr>
      </p:pic>
    </p:spTree>
    <p:extLst>
      <p:ext uri="{BB962C8B-B14F-4D97-AF65-F5344CB8AC3E}">
        <p14:creationId xmlns:p14="http://schemas.microsoft.com/office/powerpoint/2010/main" val="2215024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741662380"/>
              </p:ext>
            </p:extLst>
          </p:nvPr>
        </p:nvGraphicFramePr>
        <p:xfrm>
          <a:off x="539552" y="2060848"/>
          <a:ext cx="8208912" cy="3601212"/>
        </p:xfrm>
        <a:graphic>
          <a:graphicData uri="http://schemas.openxmlformats.org/drawingml/2006/table">
            <a:tbl>
              <a:tblPr>
                <a:tableStyleId>{5C22544A-7EE6-4342-B048-85BDC9FD1C3A}</a:tableStyleId>
              </a:tblPr>
              <a:tblGrid>
                <a:gridCol w="2008076"/>
                <a:gridCol w="6200836"/>
              </a:tblGrid>
              <a:tr h="3456384">
                <a:tc>
                  <a:txBody>
                    <a:bodyPr/>
                    <a:lstStyle/>
                    <a:p>
                      <a:pPr algn="ctr">
                        <a:lnSpc>
                          <a:spcPct val="115000"/>
                        </a:lnSpc>
                        <a:spcAft>
                          <a:spcPts val="1000"/>
                        </a:spcAft>
                      </a:pPr>
                      <a:r>
                        <a:rPr lang="ru-RU" sz="1800" dirty="0">
                          <a:effectLst/>
                          <a:latin typeface="Times New Roman" panose="02020603050405020304" pitchFamily="18" charset="0"/>
                          <a:cs typeface="Times New Roman" panose="02020603050405020304" pitchFamily="18" charset="0"/>
                        </a:rPr>
                        <a:t>Социально – коммуникативное развитие</a:t>
                      </a:r>
                      <a:endParaRPr lang="ru-RU"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144145" algn="just">
                        <a:lnSpc>
                          <a:spcPct val="115000"/>
                        </a:lnSpc>
                        <a:spcAft>
                          <a:spcPts val="1000"/>
                        </a:spcAft>
                      </a:pPr>
                      <a:r>
                        <a:rPr lang="ru-RU" sz="1800" dirty="0">
                          <a:effectLst/>
                          <a:latin typeface="Times New Roman" panose="02020603050405020304" pitchFamily="18" charset="0"/>
                          <a:cs typeface="Times New Roman" panose="02020603050405020304" pitchFamily="18" charset="0"/>
                        </a:rPr>
                        <a:t>- Создание семьями воспитанников аппликации из геометрических фигур.</a:t>
                      </a:r>
                    </a:p>
                    <a:p>
                      <a:pPr algn="just">
                        <a:lnSpc>
                          <a:spcPct val="115000"/>
                        </a:lnSpc>
                        <a:spcAft>
                          <a:spcPts val="1000"/>
                        </a:spcAft>
                      </a:pPr>
                      <a:r>
                        <a:rPr lang="ru-RU" sz="1800" dirty="0" smtClean="0">
                          <a:effectLst/>
                          <a:latin typeface="Times New Roman" panose="02020603050405020304" pitchFamily="18" charset="0"/>
                          <a:cs typeface="Times New Roman" panose="02020603050405020304" pitchFamily="18" charset="0"/>
                        </a:rPr>
                        <a:t>- Сюжетно-ролевые игры: «Детский сад», «День рождение куклы Кати».</a:t>
                      </a:r>
                      <a:endParaRPr lang="ru-RU" sz="1800" dirty="0" smtClean="0">
                        <a:effectLst/>
                        <a:latin typeface="Times New Roman" panose="02020603050405020304" pitchFamily="18" charset="0"/>
                        <a:ea typeface="Times New Roman"/>
                        <a:cs typeface="Times New Roman" panose="02020603050405020304" pitchFamily="18" charset="0"/>
                      </a:endParaRPr>
                    </a:p>
                    <a:p>
                      <a:pPr marL="429895" indent="-285750">
                        <a:lnSpc>
                          <a:spcPct val="115000"/>
                        </a:lnSpc>
                        <a:spcAft>
                          <a:spcPts val="1000"/>
                        </a:spcAft>
                        <a:buFontTx/>
                        <a:buChar char="-"/>
                      </a:pPr>
                      <a:r>
                        <a:rPr lang="ru-RU" sz="1800" dirty="0" smtClean="0">
                          <a:effectLst/>
                          <a:latin typeface="Times New Roman" panose="02020603050405020304" pitchFamily="18" charset="0"/>
                          <a:cs typeface="Times New Roman" panose="02020603050405020304" pitchFamily="18" charset="0"/>
                        </a:rPr>
                        <a:t>Итоговая </a:t>
                      </a:r>
                      <a:r>
                        <a:rPr lang="ru-RU" sz="1800" dirty="0">
                          <a:effectLst/>
                          <a:latin typeface="Times New Roman" panose="02020603050405020304" pitchFamily="18" charset="0"/>
                          <a:cs typeface="Times New Roman" panose="02020603050405020304" pitchFamily="18" charset="0"/>
                        </a:rPr>
                        <a:t>выставка творческих работ </a:t>
                      </a:r>
                      <a:r>
                        <a:rPr lang="ru-RU" sz="1800" dirty="0" smtClean="0">
                          <a:effectLst/>
                          <a:latin typeface="Times New Roman" panose="02020603050405020304" pitchFamily="18" charset="0"/>
                          <a:cs typeface="Times New Roman" panose="02020603050405020304" pitchFamily="18" charset="0"/>
                        </a:rPr>
                        <a:t>воспитанников.</a:t>
                      </a:r>
                    </a:p>
                    <a:p>
                      <a:pPr marL="429895" indent="-285750">
                        <a:lnSpc>
                          <a:spcPct val="115000"/>
                        </a:lnSpc>
                        <a:spcAft>
                          <a:spcPts val="1000"/>
                        </a:spcAft>
                        <a:buFontTx/>
                        <a:buChar char="-"/>
                      </a:pPr>
                      <a:r>
                        <a:rPr lang="ru-RU" sz="1800" kern="1200" dirty="0" smtClean="0">
                          <a:solidFill>
                            <a:schemeClr val="dk1"/>
                          </a:solidFill>
                          <a:effectLst/>
                          <a:latin typeface="Times New Roman" panose="02020603050405020304" pitchFamily="18" charset="0"/>
                          <a:ea typeface="+mn-ea"/>
                          <a:cs typeface="Times New Roman" panose="02020603050405020304" pitchFamily="18" charset="0"/>
                        </a:rPr>
                        <a:t>Развлечения:</a:t>
                      </a:r>
                    </a:p>
                    <a:p>
                      <a:pPr marL="144145" indent="0">
                        <a:lnSpc>
                          <a:spcPct val="115000"/>
                        </a:lnSpc>
                        <a:spcAft>
                          <a:spcPts val="1000"/>
                        </a:spcAft>
                        <a:buFontTx/>
                        <a:buNone/>
                      </a:pPr>
                      <a:r>
                        <a:rPr lang="ru-RU" sz="1800" kern="1200" dirty="0" smtClean="0">
                          <a:solidFill>
                            <a:schemeClr val="dk1"/>
                          </a:solidFill>
                          <a:effectLst/>
                          <a:latin typeface="Times New Roman" panose="02020603050405020304" pitchFamily="18" charset="0"/>
                          <a:ea typeface="+mn-ea"/>
                          <a:cs typeface="Times New Roman" panose="02020603050405020304" pitchFamily="18" charset="0"/>
                        </a:rPr>
                        <a:t>«Игры с лисой»</a:t>
                      </a:r>
                    </a:p>
                    <a:p>
                      <a:pPr marL="144145" indent="0">
                        <a:lnSpc>
                          <a:spcPct val="115000"/>
                        </a:lnSpc>
                        <a:spcAft>
                          <a:spcPts val="1000"/>
                        </a:spcAft>
                        <a:buFontTx/>
                        <a:buNone/>
                      </a:pPr>
                      <a:r>
                        <a:rPr lang="ru-RU" sz="1800" kern="1200" dirty="0" smtClean="0">
                          <a:solidFill>
                            <a:schemeClr val="dk1"/>
                          </a:solidFill>
                          <a:effectLst/>
                          <a:latin typeface="Times New Roman" panose="02020603050405020304" pitchFamily="18" charset="0"/>
                          <a:ea typeface="+mn-ea"/>
                          <a:cs typeface="Times New Roman" panose="02020603050405020304" pitchFamily="18" charset="0"/>
                        </a:rPr>
                        <a:t>Сюжетно-ролевые: «Повар» , « Почтальон», «Продавец»</a:t>
                      </a:r>
                    </a:p>
                    <a:p>
                      <a:pPr marL="144145" indent="0">
                        <a:lnSpc>
                          <a:spcPct val="115000"/>
                        </a:lnSpc>
                        <a:spcAft>
                          <a:spcPts val="1000"/>
                        </a:spcAft>
                        <a:buFontTx/>
                        <a:buNone/>
                      </a:pPr>
                      <a:r>
                        <a:rPr lang="ru-RU" sz="1800" kern="1200" dirty="0" smtClean="0">
                          <a:solidFill>
                            <a:schemeClr val="dk1"/>
                          </a:solidFill>
                          <a:effectLst/>
                          <a:latin typeface="Times New Roman" panose="02020603050405020304" pitchFamily="18" charset="0"/>
                          <a:ea typeface="+mn-ea"/>
                          <a:cs typeface="Times New Roman" panose="02020603050405020304" pitchFamily="18" charset="0"/>
                        </a:rPr>
                        <a:t>Математические загадки</a:t>
                      </a:r>
                      <a:endParaRPr lang="ru-RU" sz="1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r>
            </a:tbl>
          </a:graphicData>
        </a:graphic>
      </p:graphicFrame>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236304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1"/>
            <a:ext cx="4764020" cy="3573015"/>
          </a:xfrm>
        </p:spPr>
      </p:pic>
      <p:sp>
        <p:nvSpPr>
          <p:cNvPr id="2" name="Заголовок 1"/>
          <p:cNvSpPr>
            <a:spLocks noGrp="1"/>
          </p:cNvSpPr>
          <p:nvPr>
            <p:ph type="title"/>
          </p:nvPr>
        </p:nvSpPr>
        <p:spPr/>
        <p:txBody>
          <a:bodyPr/>
          <a:lstStyle/>
          <a:p>
            <a:endParaRPr lang="ru-RU"/>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979" y="3573016"/>
            <a:ext cx="4764021" cy="3573016"/>
          </a:xfrm>
          <a:prstGeom prst="rect">
            <a:avLst/>
          </a:prstGeom>
        </p:spPr>
      </p:pic>
      <p:pic>
        <p:nvPicPr>
          <p:cNvPr id="5" name="Рисунок 4" descr="IMG_20161215_113139.jpg"/>
          <p:cNvPicPr>
            <a:picLocks noChangeAspect="1"/>
          </p:cNvPicPr>
          <p:nvPr/>
        </p:nvPicPr>
        <p:blipFill>
          <a:blip r:embed="rId4" cstate="print"/>
          <a:stretch>
            <a:fillRect/>
          </a:stretch>
        </p:blipFill>
        <p:spPr>
          <a:xfrm>
            <a:off x="4379978" y="0"/>
            <a:ext cx="4764022" cy="3573016"/>
          </a:xfrm>
          <a:prstGeom prst="rect">
            <a:avLst/>
          </a:prstGeom>
        </p:spPr>
      </p:pic>
      <p:pic>
        <p:nvPicPr>
          <p:cNvPr id="8" name="Рисунок 7" descr="IMG_20161215_095116.jpg"/>
          <p:cNvPicPr>
            <a:picLocks noChangeAspect="1"/>
          </p:cNvPicPr>
          <p:nvPr/>
        </p:nvPicPr>
        <p:blipFill>
          <a:blip r:embed="rId5" cstate="print"/>
          <a:stretch>
            <a:fillRect/>
          </a:stretch>
        </p:blipFill>
        <p:spPr>
          <a:xfrm>
            <a:off x="0" y="3501008"/>
            <a:ext cx="4475989" cy="3356992"/>
          </a:xfrm>
          <a:prstGeom prst="rect">
            <a:avLst/>
          </a:prstGeom>
        </p:spPr>
      </p:pic>
    </p:spTree>
    <p:extLst>
      <p:ext uri="{BB962C8B-B14F-4D97-AF65-F5344CB8AC3E}">
        <p14:creationId xmlns:p14="http://schemas.microsoft.com/office/powerpoint/2010/main" val="3499933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97" y="0"/>
            <a:ext cx="4572000" cy="6096001"/>
          </a:xfrm>
        </p:spPr>
      </p:pic>
      <p:sp>
        <p:nvSpPr>
          <p:cNvPr id="3" name="Заголовок 2"/>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897" y="758010"/>
            <a:ext cx="4560912" cy="6081216"/>
          </a:xfrm>
          <a:prstGeom prst="rect">
            <a:avLst/>
          </a:prstGeom>
        </p:spPr>
      </p:pic>
    </p:spTree>
    <p:extLst>
      <p:ext uri="{BB962C8B-B14F-4D97-AF65-F5344CB8AC3E}">
        <p14:creationId xmlns:p14="http://schemas.microsoft.com/office/powerpoint/2010/main" val="563299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69" y="-26528"/>
            <a:ext cx="9179369" cy="6884527"/>
          </a:xfrm>
          <a:prstGeom prst="rect">
            <a:avLst/>
          </a:prstGeom>
        </p:spPr>
      </p:pic>
    </p:spTree>
    <p:extLst>
      <p:ext uri="{BB962C8B-B14F-4D97-AF65-F5344CB8AC3E}">
        <p14:creationId xmlns:p14="http://schemas.microsoft.com/office/powerpoint/2010/main" val="425418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179272798"/>
              </p:ext>
            </p:extLst>
          </p:nvPr>
        </p:nvGraphicFramePr>
        <p:xfrm>
          <a:off x="539552" y="1916832"/>
          <a:ext cx="8136904" cy="4307840"/>
        </p:xfrm>
        <a:graphic>
          <a:graphicData uri="http://schemas.openxmlformats.org/drawingml/2006/table">
            <a:tbl>
              <a:tblPr>
                <a:tableStyleId>{5C22544A-7EE6-4342-B048-85BDC9FD1C3A}</a:tableStyleId>
              </a:tblPr>
              <a:tblGrid>
                <a:gridCol w="1990461"/>
                <a:gridCol w="6146443"/>
              </a:tblGrid>
              <a:tr h="4032448">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Речевое развитие</a:t>
                      </a:r>
                      <a:endParaRPr lang="ru-RU" sz="20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144145" algn="just">
                        <a:lnSpc>
                          <a:spcPct val="115000"/>
                        </a:lnSpc>
                        <a:spcAft>
                          <a:spcPts val="1000"/>
                        </a:spcAft>
                      </a:pPr>
                      <a:r>
                        <a:rPr lang="ru-RU" sz="2000" dirty="0">
                          <a:effectLst/>
                          <a:latin typeface="Times New Roman" panose="02020603050405020304" pitchFamily="18" charset="0"/>
                          <a:cs typeface="Times New Roman" panose="02020603050405020304" pitchFamily="18" charset="0"/>
                        </a:rPr>
                        <a:t>- Заучивание стишков о геометрических фигурах, заучивание стихотворения А. </a:t>
                      </a:r>
                      <a:r>
                        <a:rPr lang="ru-RU" sz="2000" dirty="0" err="1">
                          <a:effectLst/>
                          <a:latin typeface="Times New Roman" panose="02020603050405020304" pitchFamily="18" charset="0"/>
                          <a:cs typeface="Times New Roman" panose="02020603050405020304" pitchFamily="18" charset="0"/>
                        </a:rPr>
                        <a:t>Барто</a:t>
                      </a:r>
                      <a:r>
                        <a:rPr lang="ru-RU" sz="2000" dirty="0">
                          <a:effectLst/>
                          <a:latin typeface="Times New Roman" panose="02020603050405020304" pitchFamily="18" charset="0"/>
                          <a:cs typeface="Times New Roman" panose="02020603050405020304" pitchFamily="18" charset="0"/>
                        </a:rPr>
                        <a:t> «Мяч».</a:t>
                      </a:r>
                    </a:p>
                    <a:p>
                      <a:pPr marL="144145">
                        <a:lnSpc>
                          <a:spcPct val="115000"/>
                        </a:lnSpc>
                        <a:spcAft>
                          <a:spcPts val="1000"/>
                        </a:spcAft>
                      </a:pPr>
                      <a:r>
                        <a:rPr lang="ru-RU" sz="2000" dirty="0">
                          <a:effectLst/>
                          <a:latin typeface="Times New Roman" panose="02020603050405020304" pitchFamily="18" charset="0"/>
                          <a:cs typeface="Times New Roman" panose="02020603050405020304" pitchFamily="18" charset="0"/>
                        </a:rPr>
                        <a:t>- Рассказывание русской народной сказки «Колобок».</a:t>
                      </a:r>
                    </a:p>
                    <a:p>
                      <a:pPr marL="144145">
                        <a:lnSpc>
                          <a:spcPct val="115000"/>
                        </a:lnSpc>
                        <a:spcAft>
                          <a:spcPts val="1000"/>
                        </a:spcAft>
                      </a:pPr>
                      <a:r>
                        <a:rPr lang="ru-RU" sz="2000" dirty="0">
                          <a:effectLst/>
                          <a:latin typeface="Times New Roman" panose="02020603050405020304" pitchFamily="18" charset="0"/>
                          <a:cs typeface="Times New Roman" panose="02020603050405020304" pitchFamily="18" charset="0"/>
                        </a:rPr>
                        <a:t>- Отгадывание загадок по теме.</a:t>
                      </a:r>
                    </a:p>
                    <a:p>
                      <a:pPr marL="487045" indent="-342900">
                        <a:lnSpc>
                          <a:spcPct val="115000"/>
                        </a:lnSpc>
                        <a:spcAft>
                          <a:spcPts val="1000"/>
                        </a:spcAft>
                        <a:buFontTx/>
                        <a:buChar char="-"/>
                      </a:pPr>
                      <a:r>
                        <a:rPr lang="ru-RU" sz="2000" dirty="0" smtClean="0">
                          <a:effectLst/>
                          <a:latin typeface="Times New Roman" panose="02020603050405020304" pitchFamily="18" charset="0"/>
                          <a:cs typeface="Times New Roman" panose="02020603050405020304" pitchFamily="18" charset="0"/>
                        </a:rPr>
                        <a:t>Разучивание физкультминуток.</a:t>
                      </a:r>
                    </a:p>
                    <a:p>
                      <a:pPr marL="487045" indent="-342900">
                        <a:lnSpc>
                          <a:spcPct val="115000"/>
                        </a:lnSpc>
                        <a:spcAft>
                          <a:spcPts val="1000"/>
                        </a:spcAft>
                        <a:buFontTx/>
                        <a:buChar char="-"/>
                      </a:pP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Беседы:</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1 «О временах года»</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2 «Части суток»</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3 «Новогодняя елка с огоньками и шариками»</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Заучивание стихов про цифры</a:t>
                      </a:r>
                    </a:p>
                    <a:p>
                      <a:pPr marL="487045" indent="-342900">
                        <a:lnSpc>
                          <a:spcPct val="115000"/>
                        </a:lnSpc>
                        <a:spcAft>
                          <a:spcPts val="1000"/>
                        </a:spcAft>
                        <a:buFontTx/>
                        <a:buChar char="-"/>
                      </a:pPr>
                      <a:endParaRPr lang="ru-RU" sz="20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r>
            </a:tbl>
          </a:graphicData>
        </a:graphic>
      </p:graphicFrame>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2964790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034617" cy="4525963"/>
          </a:xfrm>
        </p:spPr>
      </p:pic>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957" y="3140968"/>
            <a:ext cx="4956043" cy="3717032"/>
          </a:xfrm>
          <a:prstGeom prst="rect">
            <a:avLst/>
          </a:prstGeom>
        </p:spPr>
      </p:pic>
    </p:spTree>
    <p:extLst>
      <p:ext uri="{BB962C8B-B14F-4D97-AF65-F5344CB8AC3E}">
        <p14:creationId xmlns:p14="http://schemas.microsoft.com/office/powerpoint/2010/main" val="1389251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7" y="11382"/>
            <a:ext cx="5506977" cy="4130233"/>
          </a:xfrm>
        </p:spPr>
      </p:pic>
      <p:sp>
        <p:nvSpPr>
          <p:cNvPr id="3" name="Заголовок 2"/>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80928"/>
            <a:ext cx="5436096" cy="4077072"/>
          </a:xfrm>
          <a:prstGeom prst="rect">
            <a:avLst/>
          </a:prstGeom>
        </p:spPr>
      </p:pic>
    </p:spTree>
    <p:extLst>
      <p:ext uri="{BB962C8B-B14F-4D97-AF65-F5344CB8AC3E}">
        <p14:creationId xmlns:p14="http://schemas.microsoft.com/office/powerpoint/2010/main" val="4194068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708920"/>
            <a:ext cx="8229600" cy="3384375"/>
          </a:xfrm>
        </p:spPr>
        <p:txBody>
          <a:bodyPr>
            <a:normAutofit/>
          </a:bodyPr>
          <a:lstStyle/>
          <a:p>
            <a:pPr marL="0" indent="0" algn="just">
              <a:buNone/>
            </a:pPr>
            <a:r>
              <a:rPr lang="ru-RU" dirty="0">
                <a:solidFill>
                  <a:schemeClr val="tx1"/>
                </a:solidFill>
              </a:rPr>
              <a:t>Среди наиглавнейших критериев готовности детей к обучению в школе по праву находится </a:t>
            </a:r>
            <a:r>
              <a:rPr lang="ru-RU" b="1" dirty="0">
                <a:solidFill>
                  <a:schemeClr val="tx1"/>
                </a:solidFill>
              </a:rPr>
              <a:t>математическая готовность</a:t>
            </a:r>
            <a:r>
              <a:rPr lang="ru-RU" dirty="0">
                <a:solidFill>
                  <a:schemeClr val="tx1"/>
                </a:solidFill>
              </a:rPr>
              <a:t>. Особенно сегодня, в век новейших </a:t>
            </a:r>
            <a:r>
              <a:rPr lang="ru-RU" dirty="0" smtClean="0">
                <a:solidFill>
                  <a:schemeClr val="tx1"/>
                </a:solidFill>
              </a:rPr>
              <a:t>технологий. Поэтому </a:t>
            </a:r>
            <a:r>
              <a:rPr lang="ru-RU" dirty="0">
                <a:solidFill>
                  <a:schemeClr val="tx1"/>
                </a:solidFill>
              </a:rPr>
              <a:t>и проблема изучения </a:t>
            </a:r>
            <a:r>
              <a:rPr lang="ru-RU" b="1" dirty="0">
                <a:solidFill>
                  <a:schemeClr val="tx1"/>
                </a:solidFill>
              </a:rPr>
              <a:t>математической</a:t>
            </a:r>
            <a:r>
              <a:rPr lang="ru-RU" dirty="0">
                <a:solidFill>
                  <a:schemeClr val="tx1"/>
                </a:solidFill>
              </a:rPr>
              <a:t> готовности будущих первоклассников к обучению в школе является на сегодняшний день неоспоримо актуальной и достаточно интересной для </a:t>
            </a:r>
            <a:r>
              <a:rPr lang="ru-RU" b="1" dirty="0">
                <a:solidFill>
                  <a:schemeClr val="tx1"/>
                </a:solidFill>
              </a:rPr>
              <a:t>проработки</a:t>
            </a:r>
            <a:r>
              <a:rPr lang="ru-RU" dirty="0">
                <a:solidFill>
                  <a:schemeClr val="tx1"/>
                </a:solidFill>
              </a:rPr>
              <a:t> как на теоретическом, так и на практическом уровне</a:t>
            </a:r>
            <a:r>
              <a:rPr lang="ru-RU" dirty="0" smtClean="0">
                <a:solidFill>
                  <a:schemeClr val="tx1"/>
                </a:solidFill>
              </a:rPr>
              <a:t>.</a:t>
            </a:r>
            <a:endParaRPr lang="ru-RU" dirty="0">
              <a:solidFill>
                <a:schemeClr val="tx1"/>
              </a:solidFill>
            </a:endParaRPr>
          </a:p>
        </p:txBody>
      </p:sp>
      <p:sp>
        <p:nvSpPr>
          <p:cNvPr id="2" name="Заголовок 1"/>
          <p:cNvSpPr>
            <a:spLocks noGrp="1"/>
          </p:cNvSpPr>
          <p:nvPr>
            <p:ph type="title"/>
          </p:nvPr>
        </p:nvSpPr>
        <p:spPr>
          <a:xfrm>
            <a:off x="467544" y="908720"/>
            <a:ext cx="8229600" cy="1143000"/>
          </a:xfrm>
        </p:spPr>
        <p:txBody>
          <a:bodyPr>
            <a:normAutofit fontScale="90000"/>
          </a:bodyPr>
          <a:lstStyle/>
          <a:p>
            <a:r>
              <a:rPr lang="ru-RU" b="1" dirty="0" smtClean="0">
                <a:solidFill>
                  <a:schemeClr val="tx1"/>
                </a:solidFill>
              </a:rPr>
              <a:t>Актуальность</a:t>
            </a:r>
            <a:r>
              <a:rPr lang="ru-RU" dirty="0"/>
              <a:t/>
            </a:r>
            <a:br>
              <a:rPr lang="ru-RU" dirty="0"/>
            </a:br>
            <a:endParaRPr lang="ru-RU" dirty="0"/>
          </a:p>
        </p:txBody>
      </p:sp>
    </p:spTree>
    <p:extLst>
      <p:ext uri="{BB962C8B-B14F-4D97-AF65-F5344CB8AC3E}">
        <p14:creationId xmlns:p14="http://schemas.microsoft.com/office/powerpoint/2010/main" val="1643208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227800926"/>
              </p:ext>
            </p:extLst>
          </p:nvPr>
        </p:nvGraphicFramePr>
        <p:xfrm>
          <a:off x="539552" y="1988840"/>
          <a:ext cx="8208912" cy="4358640"/>
        </p:xfrm>
        <a:graphic>
          <a:graphicData uri="http://schemas.openxmlformats.org/drawingml/2006/table">
            <a:tbl>
              <a:tblPr>
                <a:tableStyleId>{5C22544A-7EE6-4342-B048-85BDC9FD1C3A}</a:tableStyleId>
              </a:tblPr>
              <a:tblGrid>
                <a:gridCol w="2008076"/>
                <a:gridCol w="6200836"/>
              </a:tblGrid>
              <a:tr h="4104455">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Художественно – эстетическое развитие</a:t>
                      </a:r>
                      <a:endParaRPr lang="ru-RU" sz="20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144145" algn="just">
                        <a:lnSpc>
                          <a:spcPct val="115000"/>
                        </a:lnSpc>
                        <a:spcAft>
                          <a:spcPts val="1000"/>
                        </a:spcAft>
                      </a:pPr>
                      <a:r>
                        <a:rPr lang="ru-RU" sz="2000" dirty="0">
                          <a:effectLst/>
                          <a:latin typeface="Times New Roman" panose="02020603050405020304" pitchFamily="18" charset="0"/>
                          <a:cs typeface="Times New Roman" panose="02020603050405020304" pitchFamily="18" charset="0"/>
                        </a:rPr>
                        <a:t>- Продуктивная деятельность. Аппликация:  «Декоративная салфетка», </a:t>
                      </a:r>
                      <a:r>
                        <a:rPr lang="ru-RU" sz="2000" dirty="0" smtClean="0">
                          <a:effectLst/>
                          <a:latin typeface="Times New Roman" panose="02020603050405020304" pitchFamily="18" charset="0"/>
                          <a:cs typeface="Times New Roman" panose="02020603050405020304" pitchFamily="18" charset="0"/>
                        </a:rPr>
                        <a:t>«Елочки».</a:t>
                      </a:r>
                      <a:endParaRPr lang="ru-RU" sz="2000" dirty="0">
                        <a:effectLst/>
                        <a:latin typeface="Times New Roman" panose="02020603050405020304" pitchFamily="18" charset="0"/>
                        <a:cs typeface="Times New Roman" panose="02020603050405020304" pitchFamily="18" charset="0"/>
                      </a:endParaRPr>
                    </a:p>
                    <a:p>
                      <a:pPr marL="487045" indent="-342900" algn="just">
                        <a:lnSpc>
                          <a:spcPct val="115000"/>
                        </a:lnSpc>
                        <a:spcAft>
                          <a:spcPts val="1000"/>
                        </a:spcAft>
                        <a:buFontTx/>
                        <a:buChar char="-"/>
                      </a:pPr>
                      <a:r>
                        <a:rPr lang="ru-RU" sz="2000" dirty="0" smtClean="0">
                          <a:effectLst/>
                          <a:latin typeface="Times New Roman" panose="02020603050405020304" pitchFamily="18" charset="0"/>
                          <a:cs typeface="Times New Roman" panose="02020603050405020304" pitchFamily="18" charset="0"/>
                        </a:rPr>
                        <a:t>Самостоятельно-художественное </a:t>
                      </a:r>
                      <a:r>
                        <a:rPr lang="ru-RU" sz="2000" dirty="0">
                          <a:effectLst/>
                          <a:latin typeface="Times New Roman" panose="02020603050405020304" pitchFamily="18" charset="0"/>
                          <a:cs typeface="Times New Roman" panose="02020603050405020304" pitchFamily="18" charset="0"/>
                        </a:rPr>
                        <a:t>творчество детей: выкладывание геометрических фигур из бус. </a:t>
                      </a:r>
                      <a:endParaRPr lang="ru-RU" sz="2000" dirty="0" smtClean="0">
                        <a:effectLst/>
                        <a:latin typeface="Times New Roman" panose="02020603050405020304" pitchFamily="18" charset="0"/>
                        <a:cs typeface="Times New Roman" panose="02020603050405020304" pitchFamily="18" charset="0"/>
                      </a:endParaRPr>
                    </a:p>
                    <a:p>
                      <a:pPr marL="487045" indent="-342900" algn="just">
                        <a:lnSpc>
                          <a:spcPct val="115000"/>
                        </a:lnSpc>
                        <a:spcAft>
                          <a:spcPts val="1000"/>
                        </a:spcAft>
                        <a:buFontTx/>
                        <a:buChar char="-"/>
                      </a:pP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Аппликация: «Большие и маленькие мячи»</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«Шарики и кубики»</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«Украсим елочку»</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ru-RU" sz="20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Лепка: «Колобок»</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«Печенье»</a:t>
                      </a:r>
                    </a:p>
                    <a:p>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«Мандарины и апельсины»</a:t>
                      </a:r>
                    </a:p>
                    <a:p>
                      <a:pPr marL="487045" indent="-342900" algn="just">
                        <a:lnSpc>
                          <a:spcPct val="115000"/>
                        </a:lnSpc>
                        <a:spcAft>
                          <a:spcPts val="1000"/>
                        </a:spcAft>
                        <a:buFontTx/>
                        <a:buChar char="-"/>
                      </a:pPr>
                      <a:endParaRPr lang="ru-RU" sz="20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r>
            </a:tbl>
          </a:graphicData>
        </a:graphic>
      </p:graphicFrame>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861410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8646"/>
            <a:ext cx="5014874" cy="3745678"/>
          </a:xfrm>
        </p:spPr>
      </p:pic>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106296"/>
            <a:ext cx="5004048" cy="3737592"/>
          </a:xfrm>
          <a:prstGeom prst="rect">
            <a:avLst/>
          </a:prstGeom>
        </p:spPr>
      </p:pic>
    </p:spTree>
    <p:extLst>
      <p:ext uri="{BB962C8B-B14F-4D97-AF65-F5344CB8AC3E}">
        <p14:creationId xmlns:p14="http://schemas.microsoft.com/office/powerpoint/2010/main" val="400427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7" y="0"/>
            <a:ext cx="9143999" cy="6858000"/>
          </a:xfrm>
        </p:spPr>
      </p:pic>
    </p:spTree>
    <p:extLst>
      <p:ext uri="{BB962C8B-B14F-4D97-AF65-F5344CB8AC3E}">
        <p14:creationId xmlns:p14="http://schemas.microsoft.com/office/powerpoint/2010/main" val="3911000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1680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404664"/>
            <a:ext cx="4464496" cy="5952663"/>
          </a:xfr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345178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138460645"/>
              </p:ext>
            </p:extLst>
          </p:nvPr>
        </p:nvGraphicFramePr>
        <p:xfrm>
          <a:off x="539552" y="1844824"/>
          <a:ext cx="8136904" cy="4104455"/>
        </p:xfrm>
        <a:graphic>
          <a:graphicData uri="http://schemas.openxmlformats.org/drawingml/2006/table">
            <a:tbl>
              <a:tblPr>
                <a:tableStyleId>{5C22544A-7EE6-4342-B048-85BDC9FD1C3A}</a:tableStyleId>
              </a:tblPr>
              <a:tblGrid>
                <a:gridCol w="1990461"/>
                <a:gridCol w="6146443"/>
              </a:tblGrid>
              <a:tr h="4104455">
                <a:tc>
                  <a:txBody>
                    <a:bodyPr/>
                    <a:lstStyle/>
                    <a:p>
                      <a:pPr algn="ctr">
                        <a:lnSpc>
                          <a:spcPct val="115000"/>
                        </a:lnSpc>
                        <a:spcAft>
                          <a:spcPts val="1000"/>
                        </a:spcAft>
                      </a:pPr>
                      <a:r>
                        <a:rPr lang="ru-RU" sz="2400" dirty="0">
                          <a:effectLst/>
                          <a:latin typeface="Times New Roman" panose="02020603050405020304" pitchFamily="18" charset="0"/>
                          <a:cs typeface="Times New Roman" panose="02020603050405020304" pitchFamily="18" charset="0"/>
                        </a:rPr>
                        <a:t>Физическое развитие</a:t>
                      </a:r>
                      <a:endParaRPr lang="ru-RU" sz="24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228600">
                        <a:lnSpc>
                          <a:spcPct val="115000"/>
                        </a:lnSpc>
                        <a:spcAft>
                          <a:spcPts val="1000"/>
                        </a:spcAft>
                      </a:pPr>
                      <a:r>
                        <a:rPr lang="ru-RU" sz="2000" dirty="0">
                          <a:effectLst/>
                          <a:latin typeface="Times New Roman" panose="02020603050405020304" pitchFamily="18" charset="0"/>
                          <a:cs typeface="Times New Roman" panose="02020603050405020304" pitchFamily="18" charset="0"/>
                        </a:rPr>
                        <a:t>- Разучивание  физкультминуток.</a:t>
                      </a:r>
                    </a:p>
                    <a:p>
                      <a:pPr marL="571500" indent="-342900" algn="just">
                        <a:lnSpc>
                          <a:spcPct val="115000"/>
                        </a:lnSpc>
                        <a:spcAft>
                          <a:spcPts val="1000"/>
                        </a:spcAft>
                        <a:buFontTx/>
                        <a:buChar char="-"/>
                      </a:pPr>
                      <a:r>
                        <a:rPr lang="ru-RU" sz="2000" dirty="0" smtClean="0">
                          <a:effectLst/>
                          <a:latin typeface="Times New Roman" panose="02020603050405020304" pitchFamily="18" charset="0"/>
                          <a:cs typeface="Times New Roman" panose="02020603050405020304" pitchFamily="18" charset="0"/>
                        </a:rPr>
                        <a:t>Подвижные </a:t>
                      </a:r>
                      <a:r>
                        <a:rPr lang="ru-RU" sz="2000" dirty="0">
                          <a:effectLst/>
                          <a:latin typeface="Times New Roman" panose="02020603050405020304" pitchFamily="18" charset="0"/>
                          <a:cs typeface="Times New Roman" panose="02020603050405020304" pitchFamily="18" charset="0"/>
                        </a:rPr>
                        <a:t>игры: «Найди свой домик», «Мы идем по кругу», «Мой веселый звонкий мяч», «Пузырь», «Карусели</a:t>
                      </a:r>
                      <a:r>
                        <a:rPr lang="ru-RU" sz="2000" dirty="0" smtClean="0">
                          <a:effectLst/>
                          <a:latin typeface="Times New Roman" panose="02020603050405020304" pitchFamily="18" charset="0"/>
                          <a:cs typeface="Times New Roman" panose="02020603050405020304" pitchFamily="18" charset="0"/>
                        </a:rPr>
                        <a:t>»,</a:t>
                      </a:r>
                      <a:r>
                        <a:rPr lang="ru-RU" sz="2000" baseline="0" dirty="0" smtClean="0">
                          <a:effectLst/>
                          <a:latin typeface="Times New Roman" panose="02020603050405020304" pitchFamily="18" charset="0"/>
                          <a:cs typeface="Times New Roman" panose="02020603050405020304" pitchFamily="18" charset="0"/>
                        </a:rPr>
                        <a:t> </a:t>
                      </a: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«Каравай»,</a:t>
                      </a:r>
                      <a:r>
                        <a:rPr lang="ru-RU" sz="20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«Зайка»,</a:t>
                      </a:r>
                      <a:r>
                        <a:rPr lang="ru-RU" sz="20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ru-RU" sz="2000" kern="1200" dirty="0" smtClean="0">
                          <a:solidFill>
                            <a:schemeClr val="dk1"/>
                          </a:solidFill>
                          <a:effectLst/>
                          <a:latin typeface="Times New Roman" panose="02020603050405020304" pitchFamily="18" charset="0"/>
                          <a:ea typeface="+mn-ea"/>
                          <a:cs typeface="Times New Roman" panose="02020603050405020304" pitchFamily="18" charset="0"/>
                        </a:rPr>
                        <a:t>«Три медведя»</a:t>
                      </a:r>
                      <a:endParaRPr lang="ru-RU" sz="20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tc>
              </a:tr>
            </a:tbl>
          </a:graphicData>
        </a:graphic>
      </p:graphicFrame>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786138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4734" y="2674938"/>
            <a:ext cx="4622470" cy="3451225"/>
          </a:xfrm>
        </p:spPr>
      </p:pic>
      <p:sp>
        <p:nvSpPr>
          <p:cNvPr id="2" name="Заголовок 1"/>
          <p:cNvSpPr>
            <a:spLocks noGrp="1"/>
          </p:cNvSpPr>
          <p:nvPr>
            <p:ph type="title"/>
          </p:nvPr>
        </p:nvSpPr>
        <p:spPr/>
        <p:txBody>
          <a:bodyPr/>
          <a:lstStyle/>
          <a:p>
            <a:endParaRPr lang="ru-RU"/>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342" y="-29907"/>
            <a:ext cx="4809186" cy="3592047"/>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8534" t="8738" r="14175" b="8165"/>
          <a:stretch/>
        </p:blipFill>
        <p:spPr>
          <a:xfrm>
            <a:off x="-7888" y="0"/>
            <a:ext cx="4435872" cy="3562140"/>
          </a:xfrm>
          <a:prstGeom prst="rect">
            <a:avLst/>
          </a:prstGeom>
        </p:spPr>
      </p:pic>
    </p:spTree>
    <p:extLst>
      <p:ext uri="{BB962C8B-B14F-4D97-AF65-F5344CB8AC3E}">
        <p14:creationId xmlns:p14="http://schemas.microsoft.com/office/powerpoint/2010/main" val="2258606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
        <p:nvSpPr>
          <p:cNvPr id="3" name="Заголовок 2"/>
          <p:cNvSpPr>
            <a:spLocks noGrp="1"/>
          </p:cNvSpPr>
          <p:nvPr>
            <p:ph type="title"/>
          </p:nvPr>
        </p:nvSpPr>
        <p:spPr/>
        <p:txBody>
          <a:bodyPr/>
          <a:lstStyle/>
          <a:p>
            <a:endParaRPr lang="ru-RU" dirty="0"/>
          </a:p>
        </p:txBody>
      </p:sp>
    </p:spTree>
    <p:extLst>
      <p:ext uri="{BB962C8B-B14F-4D97-AF65-F5344CB8AC3E}">
        <p14:creationId xmlns:p14="http://schemas.microsoft.com/office/powerpoint/2010/main" val="1201843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1844824"/>
            <a:ext cx="7992887" cy="4281339"/>
          </a:xfrm>
        </p:spPr>
        <p:txBody>
          <a:bodyPr>
            <a:normAutofit lnSpcReduction="10000"/>
          </a:bodyPr>
          <a:lstStyle/>
          <a:p>
            <a:pPr algn="just"/>
            <a:r>
              <a:rPr lang="ru-RU" dirty="0">
                <a:solidFill>
                  <a:schemeClr val="tx1"/>
                </a:solidFill>
              </a:rPr>
              <a:t>При </a:t>
            </a:r>
            <a:r>
              <a:rPr lang="ru-RU" b="1" dirty="0">
                <a:solidFill>
                  <a:schemeClr val="tx1"/>
                </a:solidFill>
              </a:rPr>
              <a:t>работе с родителями</a:t>
            </a:r>
            <a:r>
              <a:rPr lang="ru-RU" dirty="0">
                <a:solidFill>
                  <a:schemeClr val="tx1"/>
                </a:solidFill>
              </a:rPr>
              <a:t>, обращаю их внимание на то, что знания, которые дети получают в детском саду можно закреплять по дороге из детского сада домой. обращать внимание детей на то, что цифры можно увидеть </a:t>
            </a:r>
            <a:r>
              <a:rPr lang="ru-RU" u="sng" dirty="0">
                <a:solidFill>
                  <a:schemeClr val="tx1"/>
                </a:solidFill>
              </a:rPr>
              <a:t>везде</a:t>
            </a:r>
            <a:r>
              <a:rPr lang="ru-RU" dirty="0">
                <a:solidFill>
                  <a:schemeClr val="tx1"/>
                </a:solidFill>
              </a:rPr>
              <a:t>: на автобусах, номерах домов, машин, квартир. Полученные знания закреплять дома, играя с ребенком. Домашняя обстановка способствует раскрепощению ребенка, и он усваивает учебный </a:t>
            </a:r>
            <a:r>
              <a:rPr lang="ru-RU" b="1" dirty="0">
                <a:solidFill>
                  <a:schemeClr val="tx1"/>
                </a:solidFill>
              </a:rPr>
              <a:t>материал</a:t>
            </a:r>
            <a:r>
              <a:rPr lang="ru-RU" dirty="0">
                <a:solidFill>
                  <a:schemeClr val="tx1"/>
                </a:solidFill>
              </a:rPr>
              <a:t> в индивидуальном для себя темпе. Родители в свою очередь узнают многое о своем ребенке. Разнообразить задания можно до бесконечности.</a:t>
            </a:r>
          </a:p>
          <a:p>
            <a:pPr algn="just"/>
            <a:endParaRPr lang="ru-RU" dirty="0"/>
          </a:p>
        </p:txBody>
      </p:sp>
      <p:sp>
        <p:nvSpPr>
          <p:cNvPr id="3" name="Заголовок 2"/>
          <p:cNvSpPr>
            <a:spLocks noGrp="1"/>
          </p:cNvSpPr>
          <p:nvPr>
            <p:ph type="title"/>
          </p:nvPr>
        </p:nvSpPr>
        <p:spPr/>
        <p:txBody>
          <a:bodyPr/>
          <a:lstStyle/>
          <a:p>
            <a:r>
              <a:rPr lang="ru-RU" dirty="0" smtClean="0">
                <a:solidFill>
                  <a:schemeClr val="tx1"/>
                </a:solidFill>
              </a:rPr>
              <a:t>Работа с родителями</a:t>
            </a:r>
            <a:endParaRPr lang="ru-RU" dirty="0">
              <a:solidFill>
                <a:schemeClr val="tx1"/>
              </a:solidFill>
            </a:endParaRPr>
          </a:p>
        </p:txBody>
      </p:sp>
    </p:spTree>
    <p:extLst>
      <p:ext uri="{BB962C8B-B14F-4D97-AF65-F5344CB8AC3E}">
        <p14:creationId xmlns:p14="http://schemas.microsoft.com/office/powerpoint/2010/main" val="3884876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599" y="1484784"/>
            <a:ext cx="3723877" cy="4965171"/>
          </a:xfrm>
        </p:spPr>
      </p:pic>
      <p:sp>
        <p:nvSpPr>
          <p:cNvPr id="3" name="Заголовок 2"/>
          <p:cNvSpPr>
            <a:spLocks noGrp="1"/>
          </p:cNvSpPr>
          <p:nvPr>
            <p:ph type="title"/>
          </p:nvPr>
        </p:nvSpPr>
        <p:spPr/>
        <p:txBody>
          <a:bodyPr/>
          <a:lstStyle/>
          <a:p>
            <a:r>
              <a:rPr lang="ru-RU" dirty="0" smtClean="0">
                <a:solidFill>
                  <a:schemeClr val="tx1"/>
                </a:solidFill>
              </a:rPr>
              <a:t>Работа с родителями</a:t>
            </a:r>
            <a:endParaRPr lang="ru-RU" dirty="0">
              <a:solidFill>
                <a:schemeClr val="tx1"/>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484784"/>
            <a:ext cx="3723878" cy="4965171"/>
          </a:xfrm>
          <a:prstGeom prst="rect">
            <a:avLst/>
          </a:prstGeom>
        </p:spPr>
      </p:pic>
    </p:spTree>
    <p:extLst>
      <p:ext uri="{BB962C8B-B14F-4D97-AF65-F5344CB8AC3E}">
        <p14:creationId xmlns:p14="http://schemas.microsoft.com/office/powerpoint/2010/main" val="1671406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852936"/>
            <a:ext cx="8229600" cy="4525963"/>
          </a:xfrm>
        </p:spPr>
        <p:txBody>
          <a:bodyPr/>
          <a:lstStyle/>
          <a:p>
            <a:pPr marL="0" indent="0">
              <a:buNone/>
            </a:pPr>
            <a:r>
              <a:rPr lang="ru-RU" sz="2800" b="1" dirty="0" smtClean="0">
                <a:solidFill>
                  <a:schemeClr val="tx1"/>
                </a:solidFill>
                <a:latin typeface="Times New Roman" panose="02020603050405020304" pitchFamily="18" charset="0"/>
                <a:cs typeface="Times New Roman" panose="02020603050405020304" pitchFamily="18" charset="0"/>
              </a:rPr>
              <a:t>Предмет </a:t>
            </a:r>
            <a:r>
              <a:rPr lang="ru-RU" sz="2800" b="1" dirty="0">
                <a:solidFill>
                  <a:schemeClr val="tx1"/>
                </a:solidFill>
                <a:latin typeface="Times New Roman" panose="02020603050405020304" pitchFamily="18" charset="0"/>
                <a:cs typeface="Times New Roman" panose="02020603050405020304" pitchFamily="18" charset="0"/>
              </a:rPr>
              <a:t>исследования</a:t>
            </a:r>
            <a:r>
              <a:rPr lang="ru-RU" sz="2800" dirty="0">
                <a:solidFill>
                  <a:schemeClr val="tx1"/>
                </a:solidFill>
                <a:latin typeface="Times New Roman" panose="02020603050405020304" pitchFamily="18" charset="0"/>
                <a:cs typeface="Times New Roman" panose="02020603050405020304" pitchFamily="18" charset="0"/>
              </a:rPr>
              <a:t> – роль Д/И в математическом воспитании дошкольников</a:t>
            </a:r>
            <a:r>
              <a:rPr lang="ru-RU" sz="2800"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ru-RU" sz="2800" b="1" dirty="0">
                <a:solidFill>
                  <a:schemeClr val="tx1"/>
                </a:solidFill>
                <a:latin typeface="Times New Roman" panose="02020603050405020304" pitchFamily="18" charset="0"/>
                <a:cs typeface="Times New Roman" panose="02020603050405020304" pitchFamily="18" charset="0"/>
              </a:rPr>
              <a:t>Участники проекта:</a:t>
            </a:r>
            <a:r>
              <a:rPr lang="ru-RU" sz="2800" dirty="0">
                <a:solidFill>
                  <a:schemeClr val="tx1"/>
                </a:solidFill>
                <a:latin typeface="Times New Roman" panose="02020603050405020304" pitchFamily="18" charset="0"/>
                <a:cs typeface="Times New Roman" panose="02020603050405020304" pitchFamily="18" charset="0"/>
              </a:rPr>
              <a:t> воспитатель, дети 3-4 лет, родители</a:t>
            </a:r>
            <a:r>
              <a:rPr lang="ru-RU" sz="2800"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ru-RU" sz="2800" b="1" dirty="0">
                <a:solidFill>
                  <a:schemeClr val="tx1"/>
                </a:solidFill>
                <a:latin typeface="Times New Roman" panose="02020603050405020304" pitchFamily="18" charset="0"/>
                <a:cs typeface="Times New Roman" panose="02020603050405020304" pitchFamily="18" charset="0"/>
              </a:rPr>
              <a:t>Возраст детей:</a:t>
            </a:r>
            <a:r>
              <a:rPr lang="ru-RU" sz="2800" dirty="0">
                <a:solidFill>
                  <a:schemeClr val="tx1"/>
                </a:solidFill>
                <a:latin typeface="Times New Roman" panose="02020603050405020304" pitchFamily="18" charset="0"/>
                <a:cs typeface="Times New Roman" panose="02020603050405020304" pitchFamily="18" charset="0"/>
              </a:rPr>
              <a:t> 3-4 года</a:t>
            </a:r>
          </a:p>
          <a:p>
            <a:pPr marL="0" indent="0">
              <a:buNone/>
            </a:pPr>
            <a:endParaRPr lang="ru-RU" dirty="0" smtClean="0"/>
          </a:p>
          <a:p>
            <a:pPr marL="0" indent="0">
              <a:buNone/>
            </a:pPr>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1691680" y="764704"/>
            <a:ext cx="7632848" cy="1143000"/>
          </a:xfrm>
        </p:spPr>
        <p:txBody>
          <a:bodyPr>
            <a:normAutofit fontScale="90000"/>
          </a:bodyPr>
          <a:lstStyle/>
          <a:p>
            <a:pPr algn="l"/>
            <a:r>
              <a:rPr lang="ru-RU" sz="3600" b="1" dirty="0">
                <a:solidFill>
                  <a:schemeClr val="tx1"/>
                </a:solidFill>
                <a:latin typeface="Times New Roman" panose="02020603050405020304" pitchFamily="18" charset="0"/>
                <a:cs typeface="Times New Roman" panose="02020603050405020304" pitchFamily="18" charset="0"/>
              </a:rPr>
              <a:t>Объект исследования</a:t>
            </a:r>
            <a:r>
              <a:rPr lang="ru-RU" sz="3600" dirty="0">
                <a:solidFill>
                  <a:schemeClr val="tx1"/>
                </a:solidFill>
                <a:latin typeface="Times New Roman" panose="02020603050405020304" pitchFamily="18" charset="0"/>
                <a:cs typeface="Times New Roman" panose="02020603050405020304" pitchFamily="18" charset="0"/>
              </a:rPr>
              <a:t> – математическое воспитание дошкольников.</a:t>
            </a:r>
            <a:r>
              <a:rPr lang="ru-RU" dirty="0"/>
              <a:t/>
            </a:r>
            <a:br>
              <a:rPr lang="ru-RU" dirty="0"/>
            </a:br>
            <a:endParaRPr lang="ru-RU" dirty="0"/>
          </a:p>
        </p:txBody>
      </p:sp>
    </p:spTree>
    <p:extLst>
      <p:ext uri="{BB962C8B-B14F-4D97-AF65-F5344CB8AC3E}">
        <p14:creationId xmlns:p14="http://schemas.microsoft.com/office/powerpoint/2010/main" val="2336512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628800"/>
            <a:ext cx="8136904" cy="4759849"/>
          </a:xfrm>
        </p:spPr>
      </p:pic>
      <p:sp>
        <p:nvSpPr>
          <p:cNvPr id="3" name="Заголовок 2"/>
          <p:cNvSpPr>
            <a:spLocks noGrp="1"/>
          </p:cNvSpPr>
          <p:nvPr>
            <p:ph type="title"/>
          </p:nvPr>
        </p:nvSpPr>
        <p:spPr>
          <a:xfrm>
            <a:off x="1619672" y="338328"/>
            <a:ext cx="7067128" cy="1252728"/>
          </a:xfrm>
        </p:spPr>
        <p:txBody>
          <a:bodyPr>
            <a:normAutofit fontScale="90000"/>
          </a:bodyPr>
          <a:lstStyle/>
          <a:p>
            <a:r>
              <a:rPr lang="ru-RU" dirty="0" smtClean="0">
                <a:solidFill>
                  <a:schemeClr val="tx1"/>
                </a:solidFill>
              </a:rPr>
              <a:t>Открытое занятие по ФЭМП</a:t>
            </a:r>
            <a:br>
              <a:rPr lang="ru-RU" dirty="0" smtClean="0">
                <a:solidFill>
                  <a:schemeClr val="tx1"/>
                </a:solidFill>
              </a:rPr>
            </a:br>
            <a:r>
              <a:rPr lang="ru-RU" dirty="0" smtClean="0">
                <a:solidFill>
                  <a:schemeClr val="tx1"/>
                </a:solidFill>
              </a:rPr>
              <a:t>«Путешествие с колобком»</a:t>
            </a:r>
            <a:endParaRPr lang="ru-RU" dirty="0">
              <a:solidFill>
                <a:schemeClr val="tx1"/>
              </a:solidFill>
            </a:endParaRPr>
          </a:p>
        </p:txBody>
      </p:sp>
    </p:spTree>
    <p:extLst>
      <p:ext uri="{BB962C8B-B14F-4D97-AF65-F5344CB8AC3E}">
        <p14:creationId xmlns:p14="http://schemas.microsoft.com/office/powerpoint/2010/main" val="1900626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416034502"/>
              </p:ext>
            </p:extLst>
          </p:nvPr>
        </p:nvGraphicFramePr>
        <p:xfrm>
          <a:off x="611560" y="1956902"/>
          <a:ext cx="8075612"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2" name="Заголовок 1"/>
          <p:cNvSpPr>
            <a:spLocks noGrp="1"/>
          </p:cNvSpPr>
          <p:nvPr>
            <p:ph type="title"/>
          </p:nvPr>
        </p:nvSpPr>
        <p:spPr>
          <a:xfrm>
            <a:off x="755576" y="620688"/>
            <a:ext cx="8229600" cy="1143000"/>
          </a:xfrm>
        </p:spPr>
        <p:txBody>
          <a:bodyPr>
            <a:normAutofit fontScale="90000"/>
          </a:bodyPr>
          <a:lstStyle/>
          <a:p>
            <a:r>
              <a:rPr lang="ru-RU" b="1" dirty="0" smtClean="0"/>
              <a:t>Конец года</a:t>
            </a:r>
            <a:r>
              <a:rPr lang="ru-RU" dirty="0"/>
              <a:t/>
            </a:r>
            <a:br>
              <a:rPr lang="ru-RU" dirty="0"/>
            </a:br>
            <a:endParaRPr lang="ru-RU" dirty="0"/>
          </a:p>
        </p:txBody>
      </p:sp>
      <p:sp>
        <p:nvSpPr>
          <p:cNvPr id="5" name="TextBox 4"/>
          <p:cNvSpPr txBox="1"/>
          <p:nvPr/>
        </p:nvSpPr>
        <p:spPr>
          <a:xfrm>
            <a:off x="2771800" y="3861048"/>
            <a:ext cx="582211" cy="400110"/>
          </a:xfrm>
          <a:prstGeom prst="rect">
            <a:avLst/>
          </a:prstGeom>
          <a:noFill/>
        </p:spPr>
        <p:txBody>
          <a:bodyPr wrap="none" rtlCol="0">
            <a:spAutoFit/>
          </a:bodyPr>
          <a:lstStyle/>
          <a:p>
            <a:r>
              <a:rPr lang="ru-RU" sz="2000" dirty="0" smtClean="0"/>
              <a:t>50%</a:t>
            </a:r>
            <a:endParaRPr lang="ru-RU" sz="2000" dirty="0"/>
          </a:p>
        </p:txBody>
      </p:sp>
      <p:sp>
        <p:nvSpPr>
          <p:cNvPr id="6" name="TextBox 5"/>
          <p:cNvSpPr txBox="1"/>
          <p:nvPr/>
        </p:nvSpPr>
        <p:spPr>
          <a:xfrm>
            <a:off x="3289586" y="2420888"/>
            <a:ext cx="545342" cy="400110"/>
          </a:xfrm>
          <a:prstGeom prst="rect">
            <a:avLst/>
          </a:prstGeom>
          <a:noFill/>
        </p:spPr>
        <p:txBody>
          <a:bodyPr wrap="none" rtlCol="0">
            <a:spAutoFit/>
          </a:bodyPr>
          <a:lstStyle/>
          <a:p>
            <a:r>
              <a:rPr lang="ru-RU" sz="2000" dirty="0"/>
              <a:t>1</a:t>
            </a:r>
            <a:r>
              <a:rPr lang="ru-RU" sz="2000" dirty="0" smtClean="0"/>
              <a:t>0%</a:t>
            </a:r>
            <a:endParaRPr lang="ru-RU" sz="2000" dirty="0"/>
          </a:p>
        </p:txBody>
      </p:sp>
      <p:sp>
        <p:nvSpPr>
          <p:cNvPr id="7" name="TextBox 6"/>
          <p:cNvSpPr txBox="1"/>
          <p:nvPr/>
        </p:nvSpPr>
        <p:spPr>
          <a:xfrm>
            <a:off x="5148064" y="3284984"/>
            <a:ext cx="591829" cy="400110"/>
          </a:xfrm>
          <a:prstGeom prst="rect">
            <a:avLst/>
          </a:prstGeom>
          <a:noFill/>
        </p:spPr>
        <p:txBody>
          <a:bodyPr wrap="none" rtlCol="0">
            <a:spAutoFit/>
          </a:bodyPr>
          <a:lstStyle/>
          <a:p>
            <a:r>
              <a:rPr lang="ru-RU" sz="2000" dirty="0"/>
              <a:t>4</a:t>
            </a:r>
            <a:r>
              <a:rPr lang="ru-RU" sz="2000" dirty="0" smtClean="0"/>
              <a:t>0%</a:t>
            </a:r>
            <a:endParaRPr lang="ru-RU" sz="2000" dirty="0"/>
          </a:p>
        </p:txBody>
      </p:sp>
    </p:spTree>
    <p:extLst>
      <p:ext uri="{BB962C8B-B14F-4D97-AF65-F5344CB8AC3E}">
        <p14:creationId xmlns:p14="http://schemas.microsoft.com/office/powerpoint/2010/main" val="3508866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2204864"/>
            <a:ext cx="7408333" cy="3450696"/>
          </a:xfrm>
        </p:spPr>
        <p:txBody>
          <a:bodyPr>
            <a:normAutofit/>
          </a:bodyPr>
          <a:lstStyle/>
          <a:p>
            <a:pPr marL="0" indent="0" algn="ctr">
              <a:buNone/>
            </a:pPr>
            <a:r>
              <a:rPr lang="ru-RU" sz="8800" dirty="0" smtClean="0">
                <a:solidFill>
                  <a:schemeClr val="tx1"/>
                </a:solidFill>
              </a:rPr>
              <a:t>Спасибо за внимание!</a:t>
            </a:r>
            <a:endParaRPr lang="ru-RU" sz="8800" dirty="0">
              <a:solidFill>
                <a:schemeClr val="tx1"/>
              </a:solidFill>
            </a:endParaRPr>
          </a:p>
        </p:txBody>
      </p:sp>
    </p:spTree>
    <p:extLst>
      <p:ext uri="{BB962C8B-B14F-4D97-AF65-F5344CB8AC3E}">
        <p14:creationId xmlns:p14="http://schemas.microsoft.com/office/powerpoint/2010/main" val="3375555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just">
              <a:buNone/>
            </a:pPr>
            <a:r>
              <a:rPr lang="ru-RU" dirty="0">
                <a:solidFill>
                  <a:schemeClr val="tx1"/>
                </a:solidFill>
              </a:rPr>
              <a:t>Ожидаемые результаты ориентированы не только на формирование отдельных математических представлений и понятий у детей, но и на развитие умственных возможностей и способностей, чувство уверенности в своих знаниях, интереса к познанию, стремление к преодолению трудностей, интеллектуальному </a:t>
            </a:r>
            <a:r>
              <a:rPr lang="ru-RU" dirty="0" smtClean="0">
                <a:solidFill>
                  <a:schemeClr val="tx1"/>
                </a:solidFill>
              </a:rPr>
              <a:t>удовлетворению.</a:t>
            </a:r>
            <a:endParaRPr lang="ru-RU" dirty="0">
              <a:solidFill>
                <a:schemeClr val="tx1"/>
              </a:solidFill>
            </a:endParaRPr>
          </a:p>
        </p:txBody>
      </p:sp>
      <p:sp>
        <p:nvSpPr>
          <p:cNvPr id="2" name="Заголовок 1"/>
          <p:cNvSpPr>
            <a:spLocks noGrp="1"/>
          </p:cNvSpPr>
          <p:nvPr>
            <p:ph type="title"/>
          </p:nvPr>
        </p:nvSpPr>
        <p:spPr>
          <a:xfrm>
            <a:off x="611560" y="548680"/>
            <a:ext cx="8229600" cy="1143000"/>
          </a:xfrm>
        </p:spPr>
        <p:txBody>
          <a:bodyPr>
            <a:normAutofit fontScale="90000"/>
          </a:bodyPr>
          <a:lstStyle/>
          <a:p>
            <a:r>
              <a:rPr lang="ru-RU" b="1" dirty="0">
                <a:solidFill>
                  <a:schemeClr val="tx1"/>
                </a:solidFill>
              </a:rPr>
              <a:t>Ожидаемые результаты:</a:t>
            </a:r>
            <a:r>
              <a:rPr lang="ru-RU" dirty="0"/>
              <a:t/>
            </a:r>
            <a:br>
              <a:rPr lang="ru-RU" dirty="0"/>
            </a:br>
            <a:endParaRPr lang="ru-RU" dirty="0"/>
          </a:p>
        </p:txBody>
      </p:sp>
    </p:spTree>
    <p:extLst>
      <p:ext uri="{BB962C8B-B14F-4D97-AF65-F5344CB8AC3E}">
        <p14:creationId xmlns:p14="http://schemas.microsoft.com/office/powerpoint/2010/main" val="1530900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435280" cy="6309320"/>
          </a:xfrm>
        </p:spPr>
        <p:txBody>
          <a:bodyPr>
            <a:normAutofit fontScale="85000" lnSpcReduction="10000"/>
          </a:bodyPr>
          <a:lstStyle/>
          <a:p>
            <a:endParaRPr lang="ru-RU" b="1" dirty="0" smtClean="0"/>
          </a:p>
          <a:p>
            <a:pPr marL="0" indent="0" algn="ctr">
              <a:buNone/>
            </a:pPr>
            <a:r>
              <a:rPr lang="ru-RU" b="1" dirty="0" smtClean="0">
                <a:solidFill>
                  <a:schemeClr val="tx1"/>
                </a:solidFill>
              </a:rPr>
              <a:t>Цель </a:t>
            </a:r>
            <a:r>
              <a:rPr lang="ru-RU" b="1" dirty="0">
                <a:solidFill>
                  <a:schemeClr val="tx1"/>
                </a:solidFill>
              </a:rPr>
              <a:t>проекта</a:t>
            </a:r>
            <a:r>
              <a:rPr lang="ru-RU" b="1" dirty="0" smtClean="0">
                <a:solidFill>
                  <a:schemeClr val="tx1"/>
                </a:solidFill>
              </a:rPr>
              <a:t>:</a:t>
            </a:r>
            <a:r>
              <a:rPr lang="ru-RU" b="1" dirty="0">
                <a:solidFill>
                  <a:schemeClr val="tx1"/>
                </a:solidFill>
              </a:rPr>
              <a:t> </a:t>
            </a:r>
            <a:endParaRPr lang="ru-RU" dirty="0">
              <a:solidFill>
                <a:schemeClr val="tx1"/>
              </a:solidFill>
            </a:endParaRPr>
          </a:p>
          <a:p>
            <a:pPr lvl="0"/>
            <a:r>
              <a:rPr lang="ru-RU" dirty="0" smtClean="0">
                <a:solidFill>
                  <a:schemeClr val="tx1"/>
                </a:solidFill>
              </a:rPr>
              <a:t>Развитие </a:t>
            </a:r>
            <a:r>
              <a:rPr lang="ru-RU" dirty="0">
                <a:solidFill>
                  <a:schemeClr val="tx1"/>
                </a:solidFill>
              </a:rPr>
              <a:t>математических способностей детей дошкольного возраста</a:t>
            </a:r>
          </a:p>
          <a:p>
            <a:pPr marL="0" indent="0" algn="ctr">
              <a:buNone/>
            </a:pPr>
            <a:r>
              <a:rPr lang="ru-RU" b="1" dirty="0">
                <a:solidFill>
                  <a:schemeClr val="tx1"/>
                </a:solidFill>
              </a:rPr>
              <a:t>Задачи проекта</a:t>
            </a:r>
            <a:r>
              <a:rPr lang="ru-RU" b="1" dirty="0" smtClean="0">
                <a:solidFill>
                  <a:schemeClr val="tx1"/>
                </a:solidFill>
              </a:rPr>
              <a:t>:</a:t>
            </a:r>
            <a:r>
              <a:rPr lang="ru-RU" b="1" dirty="0">
                <a:solidFill>
                  <a:schemeClr val="tx1"/>
                </a:solidFill>
              </a:rPr>
              <a:t> </a:t>
            </a:r>
            <a:endParaRPr lang="ru-RU" dirty="0">
              <a:solidFill>
                <a:schemeClr val="tx1"/>
              </a:solidFill>
            </a:endParaRPr>
          </a:p>
          <a:p>
            <a:r>
              <a:rPr lang="ru-RU" dirty="0">
                <a:solidFill>
                  <a:schemeClr val="tx1"/>
                </a:solidFill>
              </a:rPr>
              <a:t>создать условия для реализации данного проекта;</a:t>
            </a:r>
          </a:p>
          <a:p>
            <a:r>
              <a:rPr lang="ru-RU" dirty="0">
                <a:solidFill>
                  <a:schemeClr val="tx1"/>
                </a:solidFill>
              </a:rPr>
              <a:t>- обеспечить группу необходимым оборудованием;</a:t>
            </a:r>
          </a:p>
          <a:p>
            <a:r>
              <a:rPr lang="ru-RU" dirty="0">
                <a:solidFill>
                  <a:schemeClr val="tx1"/>
                </a:solidFill>
              </a:rPr>
              <a:t>- ребенок должен хорошо ориентироваться, знать цифры от 0 до 9;</a:t>
            </a:r>
          </a:p>
          <a:p>
            <a:r>
              <a:rPr lang="ru-RU" dirty="0">
                <a:solidFill>
                  <a:schemeClr val="tx1"/>
                </a:solidFill>
              </a:rPr>
              <a:t>- называть предыдущее последующее число;</a:t>
            </a:r>
          </a:p>
          <a:p>
            <a:r>
              <a:rPr lang="ru-RU" dirty="0">
                <a:solidFill>
                  <a:schemeClr val="tx1"/>
                </a:solidFill>
              </a:rPr>
              <a:t>- развивать у детей конструктивные способности;</a:t>
            </a:r>
          </a:p>
          <a:p>
            <a:r>
              <a:rPr lang="ru-RU" dirty="0">
                <a:solidFill>
                  <a:schemeClr val="tx1"/>
                </a:solidFill>
              </a:rPr>
              <a:t>- соотносить числа и количество предметов;</a:t>
            </a:r>
          </a:p>
          <a:p>
            <a:r>
              <a:rPr lang="ru-RU" dirty="0">
                <a:solidFill>
                  <a:schemeClr val="tx1"/>
                </a:solidFill>
              </a:rPr>
              <a:t>- уметь сравнивать больше или  меньше;</a:t>
            </a:r>
          </a:p>
          <a:p>
            <a:r>
              <a:rPr lang="ru-RU" dirty="0">
                <a:solidFill>
                  <a:schemeClr val="tx1"/>
                </a:solidFill>
              </a:rPr>
              <a:t>- название геометрических фигур, различать и находить их в окружающей обстановке;</a:t>
            </a:r>
          </a:p>
          <a:p>
            <a:r>
              <a:rPr lang="ru-RU" dirty="0">
                <a:solidFill>
                  <a:schemeClr val="tx1"/>
                </a:solidFill>
              </a:rPr>
              <a:t>- измерять и сравнивать предметы по величине, длине, ширине, высоте;</a:t>
            </a:r>
          </a:p>
          <a:p>
            <a:r>
              <a:rPr lang="ru-RU" dirty="0">
                <a:solidFill>
                  <a:schemeClr val="tx1"/>
                </a:solidFill>
              </a:rPr>
              <a:t>- развивать зрительное и слуховое восприятие, образное мышление, умение классифицировать;</a:t>
            </a:r>
          </a:p>
          <a:p>
            <a:r>
              <a:rPr lang="ru-RU" dirty="0">
                <a:solidFill>
                  <a:schemeClr val="tx1"/>
                </a:solidFill>
              </a:rPr>
              <a:t>- развивать коммуникативные навыки;</a:t>
            </a:r>
          </a:p>
          <a:p>
            <a:r>
              <a:rPr lang="ru-RU" dirty="0">
                <a:solidFill>
                  <a:schemeClr val="tx1"/>
                </a:solidFill>
              </a:rPr>
              <a:t>- закреплять знания в повседневной жизни. </a:t>
            </a:r>
          </a:p>
        </p:txBody>
      </p:sp>
    </p:spTree>
    <p:extLst>
      <p:ext uri="{BB962C8B-B14F-4D97-AF65-F5344CB8AC3E}">
        <p14:creationId xmlns:p14="http://schemas.microsoft.com/office/powerpoint/2010/main" val="1444612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763620708"/>
              </p:ext>
            </p:extLst>
          </p:nvPr>
        </p:nvGraphicFramePr>
        <p:xfrm>
          <a:off x="871538" y="2276872"/>
          <a:ext cx="7408862" cy="3849291"/>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p:txBody>
          <a:bodyPr/>
          <a:lstStyle/>
          <a:p>
            <a:r>
              <a:rPr lang="ru-RU" dirty="0" smtClean="0"/>
              <a:t>Начало года</a:t>
            </a:r>
            <a:endParaRPr lang="ru-RU" dirty="0"/>
          </a:p>
        </p:txBody>
      </p:sp>
    </p:spTree>
    <p:extLst>
      <p:ext uri="{BB962C8B-B14F-4D97-AF65-F5344CB8AC3E}">
        <p14:creationId xmlns:p14="http://schemas.microsoft.com/office/powerpoint/2010/main" val="2760627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557230958"/>
              </p:ext>
            </p:extLst>
          </p:nvPr>
        </p:nvGraphicFramePr>
        <p:xfrm>
          <a:off x="0" y="1412776"/>
          <a:ext cx="9144000" cy="5445224"/>
        </p:xfrm>
        <a:graphic>
          <a:graphicData uri="http://schemas.openxmlformats.org/drawingml/2006/table">
            <a:tbl>
              <a:tblPr>
                <a:tableStyleId>{5C22544A-7EE6-4342-B048-85BDC9FD1C3A}</a:tableStyleId>
              </a:tblPr>
              <a:tblGrid>
                <a:gridCol w="2236817"/>
                <a:gridCol w="6907183"/>
              </a:tblGrid>
              <a:tr h="5445224">
                <a:tc>
                  <a:txBody>
                    <a:bodyPr/>
                    <a:lstStyle/>
                    <a:p>
                      <a:pPr algn="ctr">
                        <a:lnSpc>
                          <a:spcPct val="115000"/>
                        </a:lnSpc>
                        <a:spcAft>
                          <a:spcPts val="1000"/>
                        </a:spcAft>
                      </a:pPr>
                      <a:r>
                        <a:rPr lang="ru-RU" sz="1400" dirty="0">
                          <a:effectLst/>
                        </a:rPr>
                        <a:t> </a:t>
                      </a:r>
                      <a:endParaRPr lang="ru-RU" sz="1100" dirty="0">
                        <a:effectLst/>
                      </a:endParaRPr>
                    </a:p>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Познавательное развитие </a:t>
                      </a:r>
                    </a:p>
                    <a:p>
                      <a:pPr algn="ctr">
                        <a:lnSpc>
                          <a:spcPct val="115000"/>
                        </a:lnSpc>
                        <a:spcAft>
                          <a:spcPts val="1000"/>
                        </a:spcAft>
                      </a:pPr>
                      <a:r>
                        <a:rPr lang="ru-RU" sz="1400" dirty="0">
                          <a:effectLst/>
                        </a:rPr>
                        <a:t> </a:t>
                      </a:r>
                      <a:endParaRPr lang="ru-RU" sz="1100" dirty="0">
                        <a:effectLst/>
                        <a:latin typeface="Arial"/>
                        <a:ea typeface="Times New Roman"/>
                        <a:cs typeface="Times New Roman"/>
                      </a:endParaRPr>
                    </a:p>
                  </a:txBody>
                  <a:tcPr marL="68580" marR="68580" marT="0" marB="0" anchor="ctr"/>
                </a:tc>
                <a:tc>
                  <a:txBody>
                    <a:bodyPr/>
                    <a:lstStyle/>
                    <a:p>
                      <a:pPr marL="144145" algn="just">
                        <a:lnSpc>
                          <a:spcPct val="115000"/>
                        </a:lnSpc>
                        <a:spcAft>
                          <a:spcPts val="1000"/>
                        </a:spcAft>
                      </a:pPr>
                      <a:r>
                        <a:rPr lang="ru-RU" sz="1500" dirty="0" smtClean="0">
                          <a:effectLst/>
                          <a:latin typeface="Times New Roman" panose="02020603050405020304" pitchFamily="18" charset="0"/>
                          <a:cs typeface="Times New Roman" panose="02020603050405020304" pitchFamily="18" charset="0"/>
                        </a:rPr>
                        <a:t>-Непосредственно-образовательная деятельность</a:t>
                      </a:r>
                      <a:r>
                        <a:rPr lang="ru-RU" sz="1500" baseline="0" dirty="0" smtClean="0">
                          <a:effectLst/>
                          <a:latin typeface="Times New Roman" panose="02020603050405020304" pitchFamily="18" charset="0"/>
                          <a:cs typeface="Times New Roman" panose="02020603050405020304" pitchFamily="18" charset="0"/>
                        </a:rPr>
                        <a:t> «Мишка в гости к нам пришел»</a:t>
                      </a:r>
                      <a:endParaRPr lang="ru-RU" sz="1500" baseline="0" dirty="0">
                        <a:effectLst/>
                        <a:latin typeface="Times New Roman" panose="02020603050405020304" pitchFamily="18" charset="0"/>
                        <a:cs typeface="Times New Roman" panose="02020603050405020304" pitchFamily="18" charset="0"/>
                      </a:endParaRPr>
                    </a:p>
                    <a:p>
                      <a:pPr marL="144145" algn="just">
                        <a:lnSpc>
                          <a:spcPct val="115000"/>
                        </a:lnSpc>
                        <a:spcAft>
                          <a:spcPts val="1000"/>
                        </a:spcAft>
                      </a:pPr>
                      <a:r>
                        <a:rPr lang="ru-RU" sz="1500" dirty="0" smtClean="0">
                          <a:effectLst/>
                          <a:latin typeface="Times New Roman" panose="02020603050405020304" pitchFamily="18" charset="0"/>
                          <a:cs typeface="Times New Roman" panose="02020603050405020304" pitchFamily="18" charset="0"/>
                        </a:rPr>
                        <a:t>-Дидактические </a:t>
                      </a:r>
                      <a:r>
                        <a:rPr lang="ru-RU" sz="1500" dirty="0">
                          <a:effectLst/>
                          <a:latin typeface="Times New Roman" panose="02020603050405020304" pitchFamily="18" charset="0"/>
                          <a:cs typeface="Times New Roman" panose="02020603050405020304" pitchFamily="18" charset="0"/>
                        </a:rPr>
                        <a:t>игры: «Прокати такой же шарик», «Волшебные круги», «Подбери пару», «Собери бусы», «Найди предмет такой же формы», «Чудесный мешочек», «Сложи квадрат», «Какую фигуру забыл нарисовать художник», «Построим фигуру», «Найди лишнюю фигуру», «На что похоже</a:t>
                      </a:r>
                      <a:r>
                        <a:rPr lang="ru-RU" sz="1500" dirty="0" smtClean="0">
                          <a:effectLst/>
                          <a:latin typeface="Times New Roman" panose="02020603050405020304" pitchFamily="18" charset="0"/>
                          <a:cs typeface="Times New Roman" panose="02020603050405020304" pitchFamily="18" charset="0"/>
                        </a:rPr>
                        <a:t>».</a:t>
                      </a:r>
                      <a:endParaRPr lang="ru-RU" sz="1500" dirty="0">
                        <a:effectLst/>
                        <a:latin typeface="Times New Roman" panose="02020603050405020304" pitchFamily="18" charset="0"/>
                        <a:cs typeface="Times New Roman" panose="02020603050405020304" pitchFamily="18" charset="0"/>
                      </a:endParaRP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-Игры-забавы:</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1 «Прогулка на поляну»</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2 «Зачем повару математика?»</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3 «Плывут наши корабли»</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4 «Чудесное дерево»</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5 «Путешествие на ферму»</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6 «В лесу»</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-Совместная деятельность:</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1 Наблюдение на прогулках «Форма, размер, </a:t>
                      </a:r>
                      <a:r>
                        <a:rPr lang="ru-RU" sz="1500" kern="1200" dirty="0" err="1" smtClean="0">
                          <a:solidFill>
                            <a:schemeClr val="dk1"/>
                          </a:solidFill>
                          <a:effectLst/>
                          <a:latin typeface="Times New Roman" panose="02020603050405020304" pitchFamily="18" charset="0"/>
                          <a:ea typeface="+mn-ea"/>
                          <a:cs typeface="Times New Roman" panose="02020603050405020304" pitchFamily="18" charset="0"/>
                        </a:rPr>
                        <a:t>величина,цвет</a:t>
                      </a:r>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 в природе»</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Дидактические игры: «Собери пирамидку»</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«Найди предмет по описанию»</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«Больше – меньше»</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«Когда это бывает?»</a:t>
                      </a:r>
                    </a:p>
                    <a:p>
                      <a:r>
                        <a:rPr lang="ru-RU" sz="1500" kern="1200" dirty="0" smtClean="0">
                          <a:solidFill>
                            <a:schemeClr val="dk1"/>
                          </a:solidFill>
                          <a:effectLst/>
                          <a:latin typeface="Times New Roman" panose="02020603050405020304" pitchFamily="18" charset="0"/>
                          <a:ea typeface="+mn-ea"/>
                          <a:cs typeface="Times New Roman" panose="02020603050405020304" pitchFamily="18" charset="0"/>
                        </a:rPr>
                        <a:t>«Какая нужна фигура»</a:t>
                      </a:r>
                    </a:p>
                    <a:p>
                      <a:pPr marL="429895" indent="-285750" algn="just">
                        <a:lnSpc>
                          <a:spcPct val="115000"/>
                        </a:lnSpc>
                        <a:spcAft>
                          <a:spcPts val="1000"/>
                        </a:spcAft>
                        <a:buFontTx/>
                        <a:buChar char="-"/>
                      </a:pPr>
                      <a:endParaRPr lang="ru-RU" sz="18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2" name="Заголовок 1"/>
          <p:cNvSpPr>
            <a:spLocks noGrp="1"/>
          </p:cNvSpPr>
          <p:nvPr>
            <p:ph type="title"/>
          </p:nvPr>
        </p:nvSpPr>
        <p:spPr>
          <a:xfrm>
            <a:off x="755576" y="260648"/>
            <a:ext cx="8229600" cy="1080120"/>
          </a:xfrm>
        </p:spPr>
        <p:txBody>
          <a:bodyPr>
            <a:normAutofit fontScale="90000"/>
          </a:bodyPr>
          <a:lstStyle/>
          <a:p>
            <a:r>
              <a:rPr lang="ru-RU" dirty="0" smtClean="0"/>
              <a:t>    Интеграция </a:t>
            </a:r>
            <a:r>
              <a:rPr lang="ru-RU" dirty="0"/>
              <a:t>образовательных областей</a:t>
            </a:r>
          </a:p>
        </p:txBody>
      </p:sp>
    </p:spTree>
    <p:extLst>
      <p:ext uri="{BB962C8B-B14F-4D97-AF65-F5344CB8AC3E}">
        <p14:creationId xmlns:p14="http://schemas.microsoft.com/office/powerpoint/2010/main" val="2264442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782" r="3260"/>
          <a:stretch/>
        </p:blipFill>
        <p:spPr>
          <a:xfrm>
            <a:off x="0" y="0"/>
            <a:ext cx="4067944" cy="3815704"/>
          </a:xfrm>
        </p:spPr>
      </p:pic>
      <p:sp>
        <p:nvSpPr>
          <p:cNvPr id="2" name="Заголовок 1"/>
          <p:cNvSpPr>
            <a:spLocks noGrp="1"/>
          </p:cNvSpPr>
          <p:nvPr>
            <p:ph type="title"/>
          </p:nvPr>
        </p:nvSpPr>
        <p:spPr/>
        <p:txBody>
          <a:bodyPr/>
          <a:lstStyle/>
          <a:p>
            <a:endParaRPr lang="ru-RU"/>
          </a:p>
        </p:txBody>
      </p:sp>
      <p:pic>
        <p:nvPicPr>
          <p:cNvPr id="8"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3501008"/>
            <a:ext cx="5052053" cy="3789040"/>
          </a:xfrm>
          <a:prstGeom prst="rect">
            <a:avLst/>
          </a:prstGeom>
        </p:spPr>
      </p:pic>
      <p:pic>
        <p:nvPicPr>
          <p:cNvPr id="5" name="Рисунок 4" descr="IMG_20161215_091719.jpg"/>
          <p:cNvPicPr>
            <a:picLocks noChangeAspect="1"/>
          </p:cNvPicPr>
          <p:nvPr/>
        </p:nvPicPr>
        <p:blipFill>
          <a:blip r:embed="rId4" cstate="print"/>
          <a:stretch>
            <a:fillRect/>
          </a:stretch>
        </p:blipFill>
        <p:spPr>
          <a:xfrm>
            <a:off x="4067944" y="0"/>
            <a:ext cx="5076056" cy="3807042"/>
          </a:xfrm>
          <a:prstGeom prst="rect">
            <a:avLst/>
          </a:prstGeom>
        </p:spPr>
      </p:pic>
    </p:spTree>
    <p:extLst>
      <p:ext uri="{BB962C8B-B14F-4D97-AF65-F5344CB8AC3E}">
        <p14:creationId xmlns:p14="http://schemas.microsoft.com/office/powerpoint/2010/main" val="2595415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6632"/>
            <a:ext cx="5472607" cy="4104456"/>
          </a:xfrm>
          <a:prstGeom prst="rect">
            <a:avLst/>
          </a:prstGeom>
        </p:spPr>
      </p:pic>
      <p:sp>
        <p:nvSpPr>
          <p:cNvPr id="2" name="Заголовок 1"/>
          <p:cNvSpPr>
            <a:spLocks noGrp="1"/>
          </p:cNvSpPr>
          <p:nvPr>
            <p:ph type="title"/>
          </p:nvPr>
        </p:nvSpPr>
        <p:spPr/>
        <p:txBody>
          <a:bodyPr/>
          <a:lstStyle/>
          <a:p>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855" y="2636912"/>
            <a:ext cx="5393145" cy="4223455"/>
          </a:xfrm>
          <a:prstGeom prst="rect">
            <a:avLst/>
          </a:prstGeom>
        </p:spPr>
      </p:pic>
    </p:spTree>
    <p:extLst>
      <p:ext uri="{BB962C8B-B14F-4D97-AF65-F5344CB8AC3E}">
        <p14:creationId xmlns:p14="http://schemas.microsoft.com/office/powerpoint/2010/main" val="41444512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442</TotalTime>
  <Words>505</Words>
  <Application>Microsoft Office PowerPoint</Application>
  <PresentationFormat>Экран (4:3)</PresentationFormat>
  <Paragraphs>91</Paragraphs>
  <Slides>32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Волна</vt:lpstr>
      <vt:lpstr>Муниципальное дошкольное  образовательное учреждение «Детский сад №82 комбинированного вида»   Образовательный проект  «Первые шаги в увлекательный мир математики»</vt:lpstr>
      <vt:lpstr>Актуальность </vt:lpstr>
      <vt:lpstr>Объект исследования – математическое воспитание дошкольников. </vt:lpstr>
      <vt:lpstr>Ожидаемые результаты: </vt:lpstr>
      <vt:lpstr>Презентация PowerPoint</vt:lpstr>
      <vt:lpstr>Начало года</vt:lpstr>
      <vt:lpstr>    Интеграция образовательных областей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Работа с родителями</vt:lpstr>
      <vt:lpstr>Работа с родителями</vt:lpstr>
      <vt:lpstr>Открытое занятие по ФЭМП «Путешествие с колобком»</vt:lpstr>
      <vt:lpstr>Конец года </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Света</cp:lastModifiedBy>
  <cp:revision>32</cp:revision>
  <dcterms:created xsi:type="dcterms:W3CDTF">2013-01-06T18:32:13Z</dcterms:created>
  <dcterms:modified xsi:type="dcterms:W3CDTF">2017-04-13T06:43:47Z</dcterms:modified>
</cp:coreProperties>
</file>