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4"/>
  </p:notesMasterIdLst>
  <p:sldIdLst>
    <p:sldId id="329" r:id="rId2"/>
    <p:sldId id="257" r:id="rId3"/>
    <p:sldId id="401" r:id="rId4"/>
    <p:sldId id="403" r:id="rId5"/>
    <p:sldId id="404" r:id="rId6"/>
    <p:sldId id="335" r:id="rId7"/>
    <p:sldId id="336" r:id="rId8"/>
    <p:sldId id="337" r:id="rId9"/>
    <p:sldId id="415" r:id="rId10"/>
    <p:sldId id="417" r:id="rId11"/>
    <p:sldId id="391" r:id="rId12"/>
    <p:sldId id="338" r:id="rId13"/>
    <p:sldId id="418" r:id="rId14"/>
    <p:sldId id="341" r:id="rId15"/>
    <p:sldId id="405" r:id="rId16"/>
    <p:sldId id="342" r:id="rId17"/>
    <p:sldId id="419" r:id="rId18"/>
    <p:sldId id="422" r:id="rId19"/>
    <p:sldId id="420" r:id="rId20"/>
    <p:sldId id="350" r:id="rId21"/>
    <p:sldId id="349" r:id="rId22"/>
    <p:sldId id="421" r:id="rId23"/>
    <p:sldId id="423" r:id="rId24"/>
    <p:sldId id="351" r:id="rId25"/>
    <p:sldId id="424" r:id="rId26"/>
    <p:sldId id="427" r:id="rId27"/>
    <p:sldId id="352" r:id="rId28"/>
    <p:sldId id="353" r:id="rId29"/>
    <p:sldId id="426" r:id="rId30"/>
    <p:sldId id="428" r:id="rId31"/>
    <p:sldId id="356" r:id="rId32"/>
    <p:sldId id="357" r:id="rId33"/>
    <p:sldId id="359" r:id="rId34"/>
    <p:sldId id="425" r:id="rId35"/>
    <p:sldId id="360" r:id="rId36"/>
    <p:sldId id="416" r:id="rId37"/>
    <p:sldId id="394" r:id="rId38"/>
    <p:sldId id="393" r:id="rId39"/>
    <p:sldId id="395" r:id="rId40"/>
    <p:sldId id="398" r:id="rId41"/>
    <p:sldId id="364" r:id="rId42"/>
    <p:sldId id="365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CCFF"/>
    <a:srgbClr val="FF66FF"/>
    <a:srgbClr val="FFCCFF"/>
    <a:srgbClr val="FF99FF"/>
    <a:srgbClr val="002060"/>
    <a:srgbClr val="660066"/>
    <a:srgbClr val="CCECFF"/>
    <a:srgbClr val="99CCFF"/>
    <a:srgbClr val="CC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8481" autoAdjust="0"/>
    <p:restoredTop sz="98535" autoAdjust="0"/>
  </p:normalViewPr>
  <p:slideViewPr>
    <p:cSldViewPr>
      <p:cViewPr>
        <p:scale>
          <a:sx n="100" d="100"/>
          <a:sy n="100" d="100"/>
        </p:scale>
        <p:origin x="-1008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2046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56D0D1-E453-41B5-8A8D-1D5860788B44}" type="datetimeFigureOut">
              <a:rPr lang="ru-RU" smtClean="0"/>
              <a:pPr/>
              <a:t>17.01.2017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C7412-AA56-4E37-B374-BE1E8F095B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5644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C7412-AA56-4E37-B374-BE1E8F095BF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8122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9142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6835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6709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0985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8012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8576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4458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7523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2024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9243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4437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279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schoolrm.ru/iblock/098/098bc3dab879da94d14779d0b4555a17/cd34ebdcfaeee6866ec94186e821ece7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496944" cy="626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90000"/>
              </a:lnSpc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Министерство образования Республики Мордовия</a:t>
            </a:r>
            <a:r>
              <a:rPr lang="ru-RU" altLang="ru-RU" sz="2800" dirty="0" smtClean="0">
                <a:solidFill>
                  <a:srgbClr val="0000FF"/>
                </a:solidFill>
                <a:latin typeface="Times New Roman" pitchFamily="18" charset="0"/>
              </a:rPr>
              <a:t>        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altLang="ru-RU" sz="2800" dirty="0" smtClean="0">
                <a:solidFill>
                  <a:srgbClr val="0000FF"/>
                </a:solidFill>
                <a:latin typeface="Times New Roman" pitchFamily="18" charset="0"/>
              </a:rPr>
              <a:t>                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altLang="ru-RU" sz="2800" dirty="0" smtClean="0">
                <a:solidFill>
                  <a:srgbClr val="0000FF"/>
                </a:solidFill>
                <a:latin typeface="Times New Roman" pitchFamily="18" charset="0"/>
              </a:rPr>
              <a:t>                  </a:t>
            </a:r>
            <a:r>
              <a:rPr lang="ru-RU" altLang="ru-RU" sz="2800" b="1" dirty="0" smtClean="0">
                <a:solidFill>
                  <a:srgbClr val="0000FF"/>
                </a:solidFill>
                <a:latin typeface="Times New Roman" pitchFamily="18" charset="0"/>
              </a:rPr>
              <a:t>Портфолио 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       </a:t>
            </a:r>
            <a:r>
              <a:rPr lang="ru-RU" altLang="ru-RU" sz="2000" b="1" dirty="0" err="1" smtClean="0">
                <a:solidFill>
                  <a:srgbClr val="0000FF"/>
                </a:solidFill>
                <a:latin typeface="Times New Roman" pitchFamily="18" charset="0"/>
              </a:rPr>
              <a:t>Гришенькиной</a:t>
            </a:r>
            <a:r>
              <a:rPr lang="ru-RU" alt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  Галины Ивановны,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altLang="ru-RU" sz="2000" dirty="0" smtClean="0">
                <a:solidFill>
                  <a:srgbClr val="0000FF"/>
                </a:solidFill>
                <a:latin typeface="Times New Roman" pitchFamily="18" charset="0"/>
              </a:rPr>
              <a:t>      воспитателя </a:t>
            </a:r>
            <a:r>
              <a:rPr lang="ru-RU" altLang="ru-RU" dirty="0" smtClean="0">
                <a:solidFill>
                  <a:srgbClr val="0000FF"/>
                </a:solidFill>
                <a:latin typeface="Times New Roman" pitchFamily="18" charset="0"/>
              </a:rPr>
              <a:t>МАДОУ «Детский сад № 94» 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altLang="ru-RU" dirty="0" smtClean="0">
                <a:solidFill>
                  <a:srgbClr val="0000FF"/>
                </a:solidFill>
                <a:latin typeface="Times New Roman" pitchFamily="18" charset="0"/>
              </a:rPr>
              <a:t>                 городского округа  Саранск</a:t>
            </a:r>
          </a:p>
          <a:p>
            <a:pPr marL="85725" lvl="0" fontAlgn="base">
              <a:lnSpc>
                <a:spcPct val="90000"/>
              </a:lnSpc>
              <a:spcAft>
                <a:spcPct val="0"/>
              </a:spcAft>
            </a:pPr>
            <a:endParaRPr lang="ru-RU" altLang="ru-RU" sz="1200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marL="85725" lvl="0" fontAlgn="base">
              <a:lnSpc>
                <a:spcPct val="90000"/>
              </a:lnSpc>
              <a:spcAft>
                <a:spcPct val="0"/>
              </a:spcAft>
            </a:pPr>
            <a:endParaRPr lang="ru-RU" altLang="ru-RU" sz="1200" dirty="0" smtClean="0">
              <a:solidFill>
                <a:srgbClr val="0000FF"/>
              </a:solidFill>
              <a:latin typeface="Times New Roman" pitchFamily="18" charset="0"/>
            </a:endParaRPr>
          </a:p>
          <a:p>
            <a:pPr marL="85725" lvl="0" fontAlgn="base">
              <a:lnSpc>
                <a:spcPct val="90000"/>
              </a:lnSpc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Дата рождения:</a:t>
            </a:r>
            <a:r>
              <a:rPr lang="ru-RU" altLang="ru-RU" sz="2000" dirty="0" smtClean="0">
                <a:solidFill>
                  <a:srgbClr val="0000FF"/>
                </a:solidFill>
                <a:latin typeface="Times New Roman" pitchFamily="18" charset="0"/>
              </a:rPr>
              <a:t> 19.05.1967 г.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 Профессиональное образование: 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altLang="ru-RU" sz="2000" dirty="0" smtClean="0">
                <a:solidFill>
                  <a:srgbClr val="0000FF"/>
                </a:solidFill>
                <a:latin typeface="Times New Roman" pitchFamily="18" charset="0"/>
              </a:rPr>
              <a:t> высшее, окончила МГУ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altLang="ru-RU" sz="2000" dirty="0" smtClean="0">
                <a:solidFill>
                  <a:srgbClr val="0000FF"/>
                </a:solidFill>
                <a:latin typeface="Times New Roman" pitchFamily="18" charset="0"/>
              </a:rPr>
              <a:t> им. Н. П. Огарёва в 1990 году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altLang="ru-RU" sz="2000" dirty="0" smtClean="0">
                <a:solidFill>
                  <a:srgbClr val="0000FF"/>
                </a:solidFill>
                <a:latin typeface="Times New Roman" pitchFamily="18" charset="0"/>
              </a:rPr>
              <a:t> по специальности                                                     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 smtClean="0">
                <a:solidFill>
                  <a:srgbClr val="0000FF"/>
                </a:solidFill>
                <a:latin typeface="Times New Roman"/>
                <a:ea typeface="Times New Roman"/>
              </a:rPr>
              <a:t> «Романо-германская филология»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sz="2000" b="1" dirty="0" smtClean="0">
                <a:solidFill>
                  <a:srgbClr val="0000FF"/>
                </a:solidFill>
                <a:latin typeface="Times New Roman"/>
                <a:ea typeface="Times New Roman"/>
              </a:rPr>
              <a:t>Профессиональная переподготовка: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 smtClean="0">
                <a:solidFill>
                  <a:srgbClr val="0000FF"/>
                </a:solidFill>
                <a:latin typeface="Times New Roman"/>
                <a:ea typeface="Times New Roman"/>
              </a:rPr>
              <a:t>ФГБОУ ВО «МГПИ им. М.Е. Евсевьева» 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sz="2000" dirty="0" smtClean="0">
                <a:solidFill>
                  <a:srgbClr val="0000FF"/>
                </a:solidFill>
                <a:latin typeface="Times New Roman"/>
                <a:ea typeface="Times New Roman"/>
              </a:rPr>
              <a:t>«Технологии дошкольного образования», 2016 г.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 Педагогический стаж: </a:t>
            </a:r>
            <a:r>
              <a:rPr lang="ru-RU" altLang="ru-RU" sz="2000" dirty="0" smtClean="0">
                <a:solidFill>
                  <a:srgbClr val="0000FF"/>
                </a:solidFill>
                <a:latin typeface="Times New Roman" pitchFamily="18" charset="0"/>
              </a:rPr>
              <a:t>10 лет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 Общий трудовой стаж: </a:t>
            </a:r>
            <a:r>
              <a:rPr lang="ru-RU" altLang="ru-RU" sz="2000" dirty="0" smtClean="0">
                <a:solidFill>
                  <a:srgbClr val="0000FF"/>
                </a:solidFill>
                <a:latin typeface="Times New Roman" pitchFamily="18" charset="0"/>
              </a:rPr>
              <a:t>32 года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altLang="ru-RU" sz="20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ru-RU" alt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Наличие квалификационной категории: 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altLang="ru-RU" sz="2000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ru-RU" sz="2000" dirty="0" smtClean="0">
                <a:solidFill>
                  <a:srgbClr val="0000FF"/>
                </a:solidFill>
                <a:latin typeface="Times New Roman" pitchFamily="18" charset="0"/>
              </a:rPr>
              <a:t>I</a:t>
            </a:r>
            <a:r>
              <a:rPr lang="ru-RU" altLang="ru-RU" sz="2000" dirty="0" smtClean="0">
                <a:solidFill>
                  <a:srgbClr val="0000FF"/>
                </a:solidFill>
                <a:latin typeface="Times New Roman" pitchFamily="18" charset="0"/>
              </a:rPr>
              <a:t> кв. категория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0000FF"/>
                </a:solidFill>
                <a:latin typeface="Times New Roman" pitchFamily="18" charset="0"/>
              </a:rPr>
              <a:t> Дата последней аттестации: </a:t>
            </a:r>
            <a:r>
              <a:rPr lang="ru-RU" altLang="ru-RU" sz="2000" dirty="0" smtClean="0">
                <a:solidFill>
                  <a:srgbClr val="0000FF"/>
                </a:solidFill>
                <a:latin typeface="Times New Roman" pitchFamily="18" charset="0"/>
              </a:rPr>
              <a:t>26. 03. 2014 г.</a:t>
            </a:r>
            <a:endParaRPr lang="ru-RU" altLang="ru-RU" sz="20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026" name="Picture 2" descr="C:\Users\Сергей\Downloads\photolab97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0760" y="1071546"/>
            <a:ext cx="276582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Наличие публикаций, включая </a:t>
            </a:r>
            <a:r>
              <a:rPr lang="ru-RU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интернет-публикации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ДЕТСАД\Дипломы Г.И.Гишенькиной\Эссе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96752"/>
            <a:ext cx="374441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Наличие публикаций, включая интернет-публикации</a:t>
            </a:r>
          </a:p>
        </p:txBody>
      </p:sp>
      <p:pic>
        <p:nvPicPr>
          <p:cNvPr id="1026" name="Picture 2" descr="G:\ДЕТСАД\Дипломы Г.И.Гришенькиной\Св-во о публ Бесед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1" y="1196752"/>
            <a:ext cx="3816425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3934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Наличие публикаций, включая интернет-публикации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Сережааа\Desktop\Св-во о публ Советы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124744"/>
            <a:ext cx="3816424" cy="540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4215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 конкурсах, выставках, турнирах, соревнованиях, акциях, фестивалях</a:t>
            </a:r>
            <a:endParaRPr lang="ru-RU" sz="2000" dirty="0"/>
          </a:p>
        </p:txBody>
      </p:sp>
      <p:pic>
        <p:nvPicPr>
          <p:cNvPr id="3074" name="Picture 2" descr="C:\Users\user\Desktop\сканер\2017-01-16\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4487" y="1071562"/>
            <a:ext cx="4207118" cy="5786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 конкурсах, выставках, турнирах, соревнованиях, акциях, фестивалях</a:t>
            </a:r>
          </a:p>
        </p:txBody>
      </p:sp>
      <p:pic>
        <p:nvPicPr>
          <p:cNvPr id="3079" name="Picture 7" descr="C:\Users\Сергей\Documents\дипломы\Диплом Солн 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84784"/>
            <a:ext cx="3888431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0667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 конкурсах, выставках, турнирах, соревнованиях, акциях, фестивалях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Старые документы\ДЕТСАД\Дипломы МААМ\Креати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268760"/>
            <a:ext cx="4032447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 конкурсах, выставках, турнирах, соревнованиях, акциях, фестивалях</a:t>
            </a:r>
          </a:p>
        </p:txBody>
      </p:sp>
      <p:pic>
        <p:nvPicPr>
          <p:cNvPr id="4099" name="Picture 3" descr="C:\Users\Сергей\Documents\дипломы\Марашов Рашид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12776"/>
            <a:ext cx="3816424" cy="514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160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 конкурсах, выставках, турнирах, соревнованиях, акциях, фестивалях</a:t>
            </a:r>
          </a:p>
        </p:txBody>
      </p:sp>
      <p:pic>
        <p:nvPicPr>
          <p:cNvPr id="6" name="Picture 2" descr="F:\Дипломы Г.И\ПДД Данила С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1142984"/>
            <a:ext cx="3585532" cy="53599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3160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5725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 конкурсах, выставках, турнирах, соревнованиях, акциях, фестивалях</a:t>
            </a:r>
            <a:endParaRPr lang="ru-RU" sz="2400" dirty="0"/>
          </a:p>
        </p:txBody>
      </p:sp>
      <p:pic>
        <p:nvPicPr>
          <p:cNvPr id="3074" name="Picture 2" descr="C:\Users\user\Desktop\сканер\2016-12-07\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846"/>
          <a:stretch>
            <a:fillRect/>
          </a:stretch>
        </p:blipFill>
        <p:spPr bwMode="auto">
          <a:xfrm>
            <a:off x="571472" y="1142984"/>
            <a:ext cx="3571900" cy="5109272"/>
          </a:xfrm>
          <a:prstGeom prst="rect">
            <a:avLst/>
          </a:prstGeom>
          <a:noFill/>
        </p:spPr>
      </p:pic>
      <p:pic>
        <p:nvPicPr>
          <p:cNvPr id="4098" name="Picture 2" descr="C:\Users\user\Desktop\сканер\2017-01-16\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214422"/>
            <a:ext cx="3688056" cy="50725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пособий.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сканер\2017-01-17\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000108"/>
            <a:ext cx="4103270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сканер\2017-01-13\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357166"/>
            <a:ext cx="4622651" cy="63579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Выступление 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 научно-практических конференциях, </a:t>
            </a:r>
            <a:r>
              <a:rPr lang="ru-RU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педчтениях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семинарах, секциях; проведение открытых занятий, мастер-классов,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мероприятий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user\Desktop\сканер\2017-01-16\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6663" y="1209743"/>
            <a:ext cx="4002791" cy="55054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7795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864096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Выступление 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 научно-практических конференциях, </a:t>
            </a:r>
            <a:r>
              <a:rPr lang="ru-RU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педчтениях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семинарах, секциях; проведение открытых занятий, мастер-классов,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мероприятий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Дипломы Г.И\Page_0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12776"/>
            <a:ext cx="3888431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4367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Выступление 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 научно-практических конференциях, </a:t>
            </a:r>
            <a:r>
              <a:rPr lang="ru-RU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педчтениях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семинарах, секциях; проведение открытых занятий, мастер-классов,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мероприятий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сканер\2016-12-07\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500174"/>
            <a:ext cx="3500462" cy="4814506"/>
          </a:xfrm>
          <a:prstGeom prst="rect">
            <a:avLst/>
          </a:prstGeom>
          <a:noFill/>
        </p:spPr>
      </p:pic>
      <p:pic>
        <p:nvPicPr>
          <p:cNvPr id="2051" name="Picture 3" descr="C:\Users\user\Desktop\сканер\2016-12-07\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00174"/>
            <a:ext cx="3500462" cy="48145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7795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Выступление 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 научно-практических конференциях, </a:t>
            </a:r>
            <a:r>
              <a:rPr lang="ru-RU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педчтениях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семинарах, секциях; проведение открытых занятий, мастер-классов,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мероприятий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user\Desktop\сканер\2017-01-16\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6663" y="1191940"/>
            <a:ext cx="4002791" cy="55054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7795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 мастер-классов, мероприятий</a:t>
            </a:r>
          </a:p>
        </p:txBody>
      </p:sp>
      <p:pic>
        <p:nvPicPr>
          <p:cNvPr id="13314" name="Picture 2" descr="C:\Users\user\Desktop\сканер\2017-01-13\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308546"/>
            <a:ext cx="3786214" cy="5207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6406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 мастер-классов, мероприятий</a:t>
            </a:r>
          </a:p>
        </p:txBody>
      </p:sp>
      <p:pic>
        <p:nvPicPr>
          <p:cNvPr id="11266" name="Picture 2" descr="C:\Users\user\Desktop\сканер\2017-01-13\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01" t="2525" r="1801" b="5927"/>
          <a:stretch>
            <a:fillRect/>
          </a:stretch>
        </p:blipFill>
        <p:spPr bwMode="auto">
          <a:xfrm>
            <a:off x="214282" y="1214422"/>
            <a:ext cx="7035411" cy="4857784"/>
          </a:xfrm>
          <a:prstGeom prst="rect">
            <a:avLst/>
          </a:prstGeom>
          <a:noFill/>
        </p:spPr>
      </p:pic>
      <p:pic>
        <p:nvPicPr>
          <p:cNvPr id="11267" name="Picture 3" descr="C:\Users\user\Desktop\сканер\2017-01-13\003.jpg"/>
          <p:cNvPicPr>
            <a:picLocks noChangeAspect="1" noChangeArrowheads="1"/>
          </p:cNvPicPr>
          <p:nvPr/>
        </p:nvPicPr>
        <p:blipFill>
          <a:blip r:embed="rId3" cstate="print"/>
          <a:srcRect t="17708" r="22778" b="13541"/>
          <a:stretch>
            <a:fillRect/>
          </a:stretch>
        </p:blipFill>
        <p:spPr bwMode="auto">
          <a:xfrm>
            <a:off x="4714876" y="1785926"/>
            <a:ext cx="3850430" cy="47149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6406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 мастер-классов, мероприятий</a:t>
            </a:r>
          </a:p>
        </p:txBody>
      </p:sp>
      <p:pic>
        <p:nvPicPr>
          <p:cNvPr id="6146" name="Picture 2" descr="C:\Users\user\Desktop\сканер\2017-01-16\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1214422"/>
            <a:ext cx="3965641" cy="54543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6406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8. Общественная активность педагога: участие в экспертных комиссиях, в жюри конкурсов, депутатская деятельность</a:t>
            </a:r>
          </a:p>
        </p:txBody>
      </p:sp>
      <p:pic>
        <p:nvPicPr>
          <p:cNvPr id="4098" name="Picture 2" descr="C:\Users\user\Desktop\сканер\2016-12-07\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525" r="2240"/>
          <a:stretch>
            <a:fillRect/>
          </a:stretch>
        </p:blipFill>
        <p:spPr bwMode="auto">
          <a:xfrm>
            <a:off x="2571735" y="1357298"/>
            <a:ext cx="3857653" cy="52902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5514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8. Общественная активность педагога: участие в экспертных комиссиях, в жюри конкурсов, депутатская деятельность</a:t>
            </a:r>
          </a:p>
        </p:txBody>
      </p:sp>
      <p:pic>
        <p:nvPicPr>
          <p:cNvPr id="7170" name="Picture 2" descr="C:\Users\user\Desktop\сканер\2016-12-07\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285860"/>
            <a:ext cx="3857652" cy="5305783"/>
          </a:xfrm>
          <a:prstGeom prst="rect">
            <a:avLst/>
          </a:prstGeom>
          <a:noFill/>
        </p:spPr>
      </p:pic>
      <p:pic>
        <p:nvPicPr>
          <p:cNvPr id="7171" name="Picture 3" descr="C:\Users\user\Desktop\сканер\2017-01-13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312670"/>
            <a:ext cx="3824313" cy="52596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4896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8. Общественная активность педагога: участие в экспертных комиссиях, в жюри конкурсов, депутатская деятельность</a:t>
            </a:r>
          </a:p>
        </p:txBody>
      </p:sp>
      <p:pic>
        <p:nvPicPr>
          <p:cNvPr id="5122" name="Picture 2" descr="C:\Users\user\Desktop\сканер\2017-01-16\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5" y="1391562"/>
            <a:ext cx="3974459" cy="5466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4896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6518"/>
          </a:xfrm>
        </p:spPr>
        <p:txBody>
          <a:bodyPr>
            <a:normAutofit fontScale="90000"/>
          </a:bodyPr>
          <a:lstStyle/>
          <a:p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сканер\2017-01-17\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4311012" cy="5929331"/>
          </a:xfrm>
          <a:prstGeom prst="rect">
            <a:avLst/>
          </a:prstGeom>
          <a:noFill/>
        </p:spPr>
      </p:pic>
      <p:pic>
        <p:nvPicPr>
          <p:cNvPr id="1027" name="Picture 3" descr="C:\Users\user\Desktop\сканер\2017-01-17\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428604"/>
            <a:ext cx="4311028" cy="59293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8. Общественная активность педагога: участие в экспертных комиссиях, в жюри конкурсов, депутатская деятельность</a:t>
            </a:r>
          </a:p>
        </p:txBody>
      </p:sp>
      <p:pic>
        <p:nvPicPr>
          <p:cNvPr id="15362" name="Picture 2" descr="C:\Users\user\Desktop\сканер\2017-01-13\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240"/>
          <a:stretch>
            <a:fillRect/>
          </a:stretch>
        </p:blipFill>
        <p:spPr bwMode="auto">
          <a:xfrm>
            <a:off x="2500298" y="1214422"/>
            <a:ext cx="3929090" cy="55278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4896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9. Позитивные результаты работы с воспитанниками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user\Desktop\сканер\2017-01-16\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071546"/>
            <a:ext cx="3999370" cy="5500702"/>
          </a:xfrm>
          <a:prstGeom prst="rect">
            <a:avLst/>
          </a:prstGeom>
          <a:noFill/>
        </p:spPr>
      </p:pic>
      <p:pic>
        <p:nvPicPr>
          <p:cNvPr id="7171" name="Picture 3" descr="C:\Users\user\Desktop\сканер\2017-01-16\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071546"/>
            <a:ext cx="4031813" cy="55453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23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9. Позитивные результаты работы с воспитанниками</a:t>
            </a:r>
            <a:b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59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5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5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user\Desktop\сканер\2017-01-16\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642918"/>
            <a:ext cx="4414891" cy="6072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5802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10. Участие педагога в профессиональных конкурсах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user\Desktop\сканер\2017-01-16\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714356"/>
            <a:ext cx="4249132" cy="58442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4624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10. Участие педагога в профессиональных конкурсах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C:\Users\Сергей\Documents\дипломы\По ФГОС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52736"/>
            <a:ext cx="4104456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4624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10. Участие педагога в профессиональных конкурсах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G:\ДЕТСАД\Дипломы Г.И.Гишенькиной\Веер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980728"/>
            <a:ext cx="3888431" cy="5472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5539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10. Участие педагога в профессиональных конкурсах</a:t>
            </a:r>
          </a:p>
        </p:txBody>
      </p:sp>
      <p:pic>
        <p:nvPicPr>
          <p:cNvPr id="2050" name="Picture 2" descr="C:\Users\Сергей\Downloads\Grishenykina-Galina-Ivanovn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84784"/>
            <a:ext cx="360040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603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Награды </a:t>
            </a:r>
            <a:r>
              <a:rPr lang="ru-RU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 поощрения педагога в </a:t>
            </a:r>
            <a:r>
              <a:rPr lang="ru-RU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период органами </a:t>
            </a: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государственной </a:t>
            </a:r>
            <a:r>
              <a:rPr lang="ru-RU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власти, МО РМ, муниципальными отделами управления образованием, общественными организациями, родительской </a:t>
            </a: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общественностью</a:t>
            </a:r>
            <a:r>
              <a:rPr lang="ru-RU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ser\Desktop\сканер\2016-12-07\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413" r="1852"/>
          <a:stretch>
            <a:fillRect/>
          </a:stretch>
        </p:blipFill>
        <p:spPr bwMode="auto">
          <a:xfrm>
            <a:off x="2500298" y="1229346"/>
            <a:ext cx="3929090" cy="54832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7894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Награды </a:t>
            </a:r>
            <a:r>
              <a:rPr lang="ru-RU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 поощрения педагога в </a:t>
            </a:r>
            <a:r>
              <a:rPr lang="ru-RU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период органами </a:t>
            </a: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государственной </a:t>
            </a:r>
            <a:r>
              <a:rPr lang="ru-RU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власти, МО РМ, муниципальными отделами управления образованием, общественными организациями, родительской </a:t>
            </a: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общественностью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сканер\2016-12-07\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525" r="2240"/>
          <a:stretch>
            <a:fillRect/>
          </a:stretch>
        </p:blipFill>
        <p:spPr bwMode="auto">
          <a:xfrm>
            <a:off x="2786050" y="1285860"/>
            <a:ext cx="3854827" cy="5286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6163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Награды </a:t>
            </a:r>
            <a:r>
              <a:rPr lang="ru-RU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 поощрения педагога в </a:t>
            </a:r>
            <a:r>
              <a:rPr lang="ru-RU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межаттестационный</a:t>
            </a:r>
            <a:r>
              <a:rPr lang="ru-RU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период органами </a:t>
            </a: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государственной </a:t>
            </a:r>
            <a:r>
              <a:rPr lang="ru-RU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власти, МО РМ, муниципальными отделами управления образованием, общественными организациями, родительской </a:t>
            </a: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общественностью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user\Desktop\сканер\2017-01-13\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4411"/>
          <a:stretch>
            <a:fillRect/>
          </a:stretch>
        </p:blipFill>
        <p:spPr bwMode="auto">
          <a:xfrm>
            <a:off x="2926664" y="1600200"/>
            <a:ext cx="3145534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9452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11618"/>
          </a:xfrm>
        </p:spPr>
        <p:txBody>
          <a:bodyPr>
            <a:normAutofit/>
          </a:bodyPr>
          <a:lstStyle/>
          <a:p>
            <a:r>
              <a:rPr lang="ru-RU" alt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ru-RU" altLang="ru-RU" sz="2400" b="1" dirty="0" smtClean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ru-RU" alt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/>
            </a:r>
            <a:br>
              <a:rPr lang="ru-RU" altLang="ru-RU" sz="2400" b="1" dirty="0" smtClean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ru-RU" alt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 Представление педагогического опыта</a:t>
            </a:r>
            <a:br>
              <a:rPr lang="ru-RU" altLang="ru-RU" sz="2400" b="1" dirty="0" smtClean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ru-RU" altLang="ru-RU" sz="2400" b="1" dirty="0" err="1" smtClean="0">
                <a:latin typeface="Times New Roman" pitchFamily="18" charset="0"/>
                <a:hlinkClick r:id="rId3"/>
              </a:rPr>
              <a:t>Гришенькина</a:t>
            </a:r>
            <a:r>
              <a:rPr lang="ru-RU" altLang="ru-RU" sz="2400" b="1" dirty="0" smtClean="0">
                <a:latin typeface="Times New Roman" pitchFamily="18" charset="0"/>
                <a:hlinkClick r:id="rId3"/>
              </a:rPr>
              <a:t> Галина Ивановна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92014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12. Повышение квалификации, профессиональная переподготовка</a:t>
            </a:r>
          </a:p>
        </p:txBody>
      </p:sp>
      <p:pic>
        <p:nvPicPr>
          <p:cNvPr id="8194" name="Picture 2" descr="C:\Users\user\Desktop\сканер\2016-12-07\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357298"/>
            <a:ext cx="7089909" cy="51548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6851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12. Повышение квалификации, профессиональная переподготовка</a:t>
            </a:r>
            <a:b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user\Desktop\сканер\2016-12-07\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4195" y="1428736"/>
            <a:ext cx="6976122" cy="50720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1736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12. Повышение квалификации, профессиональная переподготовка</a:t>
            </a:r>
            <a:b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user\Desktop\сканер\2016-12-07\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0705" y="1318116"/>
            <a:ext cx="6931758" cy="50398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5202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Применение информационно-коммуникационных технологий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сканер\2017-01-16\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85860"/>
            <a:ext cx="4051312" cy="5572140"/>
          </a:xfrm>
          <a:prstGeom prst="rect">
            <a:avLst/>
          </a:prstGeom>
          <a:noFill/>
        </p:spPr>
      </p:pic>
      <p:pic>
        <p:nvPicPr>
          <p:cNvPr id="1027" name="Picture 3" descr="C:\Users\user\Desktop\сканер\2017-01-16\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267384"/>
            <a:ext cx="4064744" cy="5590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Применение информационно-коммуникационных технологий</a:t>
            </a: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Сергей\Downloads\Диплом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8860" y="1142984"/>
            <a:ext cx="4059702" cy="557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278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Участие в инновационной (экспериментальной) деятельности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user\Documents\аттестация 94\аттестация 2013 изменен\документы к аттестации Равилова\Scan100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357298"/>
            <a:ext cx="3539587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Users\user\Documents\аттестация 94\аттестация 2013 изменен\документы к аттестации Равилова\Scan100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2" y="1428736"/>
            <a:ext cx="3374992" cy="497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1674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Участие в инновационной (экспериментальной) деятельности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сканер\2017-01-17\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6178" y="1214422"/>
            <a:ext cx="3791628" cy="52149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5218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Наличие публикаций, включая </a:t>
            </a:r>
            <a:r>
              <a:rPr lang="ru-RU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интернет-публикации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сканер\2017-01-16\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000108"/>
            <a:ext cx="4155210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_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2210</TotalTime>
  <Words>601</Words>
  <Application>Microsoft Office PowerPoint</Application>
  <PresentationFormat>Экран (4:3)</PresentationFormat>
  <Paragraphs>64</Paragraphs>
  <Slides>42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7_Тема Office</vt:lpstr>
      <vt:lpstr>Слайд 1</vt:lpstr>
      <vt:lpstr>Слайд 2</vt:lpstr>
      <vt:lpstr>Слайд 3</vt:lpstr>
      <vt:lpstr>   Представление педагогического опыта Гришенькина Галина Ивановна</vt:lpstr>
      <vt:lpstr>1. Применение информационно-коммуникационных технологий</vt:lpstr>
      <vt:lpstr>1. Применение информационно-коммуникационных технологий</vt:lpstr>
      <vt:lpstr>2. Участие в инновационной (экспериментальной) деятельности</vt:lpstr>
      <vt:lpstr>2. Участие в инновационной (экспериментальной) деятельности</vt:lpstr>
      <vt:lpstr>3. Наличие публикаций, включая интернет-публикации</vt:lpstr>
      <vt:lpstr>3. Наличие публикаций, включая интернет-публикации</vt:lpstr>
      <vt:lpstr>3. Наличие публикаций, включая интернет-публикации</vt:lpstr>
      <vt:lpstr>3. Наличие публикаций, включая интернет-публикации</vt:lpstr>
      <vt:lpstr>4. Результаты участия воспитанников в конкурсах, выставках, турнирах, соревнованиях, акциях, фестивалях</vt:lpstr>
      <vt:lpstr>4. Результаты участия воспитанников в конкурсах, выставках, турнирах, соревнованиях, акциях, фестивалях</vt:lpstr>
      <vt:lpstr>4. Результаты участия воспитанников в конкурсах, выставках, турнирах, соревнованиях, акциях, фестивалях</vt:lpstr>
      <vt:lpstr>4. Результаты участия воспитанников в конкурсах, выставках, турнирах, соревнованиях, акциях, фестивалях</vt:lpstr>
      <vt:lpstr>4. Результаты участия воспитанников в конкурсах, выставках, турнирах, соревнованиях, акциях, фестивалях</vt:lpstr>
      <vt:lpstr>4. Результаты участия воспитанников в конкурсах, выставках, турнирах, соревнованиях, акциях, фестивалях</vt:lpstr>
      <vt:lpstr>5. Наличие авторских программ, методических пособий.</vt:lpstr>
      <vt:lpstr>6. Выступление на научно-практических конференциях, педчтениях, семинарах, секциях; проведение открытых занятий, мастер-классов, мероприятий </vt:lpstr>
      <vt:lpstr>6. Выступление на научно-практических конференциях, педчтениях, семинарах, секциях; проведение открытых занятий, мастер-классов, мероприятий </vt:lpstr>
      <vt:lpstr>6. Выступление на научно-практических конференциях, педчтениях, семинарах, секциях; проведение открытых занятий, мастер-классов, мероприятий </vt:lpstr>
      <vt:lpstr>6. Выступление на научно-практических конференциях, педчтениях, семинарах, секциях; проведение открытых занятий, мастер-классов, мероприятий </vt:lpstr>
      <vt:lpstr>7. Проведение открытых занятий,  мастер-классов, мероприятий</vt:lpstr>
      <vt:lpstr>7. Проведение открытых занятий,  мастер-классов, мероприятий</vt:lpstr>
      <vt:lpstr>7. Проведение открытых занятий,  мастер-классов, мероприятий</vt:lpstr>
      <vt:lpstr>8. Общественная активность педагога: участие в экспертных комиссиях, в жюри конкурсов, депутатская деятельность</vt:lpstr>
      <vt:lpstr>8. Общественная активность педагога: участие в экспертных комиссиях, в жюри конкурсов, депутатская деятельность</vt:lpstr>
      <vt:lpstr>8. Общественная активность педагога: участие в экспертных комиссиях, в жюри конкурсов, депутатская деятельность</vt:lpstr>
      <vt:lpstr>8. Общественная активность педагога: участие в экспертных комиссиях, в жюри конкурсов, депутатская деятельность</vt:lpstr>
      <vt:lpstr>9. Позитивные результаты работы с воспитанниками </vt:lpstr>
      <vt:lpstr>9. Позитивные результаты работы с воспитанниками </vt:lpstr>
      <vt:lpstr>10. Участие педагога в профессиональных конкурсах </vt:lpstr>
      <vt:lpstr>10. Участие педагога в профессиональных конкурсах </vt:lpstr>
      <vt:lpstr>10. Участие педагога в профессиональных конкурсах </vt:lpstr>
      <vt:lpstr>10. Участие педагога в профессиональных конкурсах</vt:lpstr>
      <vt:lpstr>11. Награды и поощрения педагога в межаттестационный период органами государственной власти, МО РМ, муниципальными отделами управления образованием, общественными организациями, родительской общественностью </vt:lpstr>
      <vt:lpstr>11. Награды и поощрения педагога в межаттестационный период органами государственной власти, МО РМ, муниципальными отделами управления образованием, общественными организациями, родительской общественностью </vt:lpstr>
      <vt:lpstr>11. Награды и поощрения педагога в межаттестационный период органами государственной власти, МО РМ, муниципальными отделами управления образованием, общественными организациями, родительской общественностью </vt:lpstr>
      <vt:lpstr>12. Повышение квалификации, профессиональная переподготовка</vt:lpstr>
      <vt:lpstr>12. Повышение квалификации, профессиональная переподготовка </vt:lpstr>
      <vt:lpstr>12. Повышение квалификации, профессиональная переподготовка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Сережааа</dc:creator>
  <cp:lastModifiedBy>user</cp:lastModifiedBy>
  <cp:revision>172</cp:revision>
  <dcterms:modified xsi:type="dcterms:W3CDTF">2017-01-17T08:20:23Z</dcterms:modified>
</cp:coreProperties>
</file>